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46838" autoAdjust="0"/>
  </p:normalViewPr>
  <p:slideViewPr>
    <p:cSldViewPr snapToGrid="0" snapToObjects="1">
      <p:cViewPr varScale="1">
        <p:scale>
          <a:sx n="53" d="100"/>
          <a:sy n="53" d="100"/>
        </p:scale>
        <p:origin x="28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F3390C-42BA-0747-876F-D4E9DFFC27B5}" type="datetimeFigureOut">
              <a:rPr lang="nl-NL" smtClean="0"/>
              <a:pPr/>
              <a:t>21-10-2017</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5A9D2-90B0-6F4F-A3E2-4E764F8EC1D8}" type="slidenum">
              <a:rPr lang="nl-NL" smtClean="0"/>
              <a:pPr/>
              <a:t>‹nr.›</a:t>
            </a:fld>
            <a:endParaRPr lang="nl-NL"/>
          </a:p>
        </p:txBody>
      </p:sp>
    </p:spTree>
    <p:extLst>
      <p:ext uri="{BB962C8B-B14F-4D97-AF65-F5344CB8AC3E}">
        <p14:creationId xmlns:p14="http://schemas.microsoft.com/office/powerpoint/2010/main" val="3588785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B6673-F49D-45FB-B7CA-39B64AA8B5DF}" type="datetimeFigureOut">
              <a:rPr lang="nl-BE" smtClean="0"/>
              <a:t>21/10/2017</a:t>
            </a:fld>
            <a:endParaRPr lang="nl-BE"/>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24541-15A6-4998-89F4-2D413E1EBC1E}" type="slidenum">
              <a:rPr lang="nl-BE" smtClean="0"/>
              <a:t>‹nr.›</a:t>
            </a:fld>
            <a:endParaRPr lang="nl-BE"/>
          </a:p>
        </p:txBody>
      </p:sp>
    </p:spTree>
    <p:extLst>
      <p:ext uri="{BB962C8B-B14F-4D97-AF65-F5344CB8AC3E}">
        <p14:creationId xmlns:p14="http://schemas.microsoft.com/office/powerpoint/2010/main" val="4079855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896BFF3-FF95-431D-8F75-EDBB6AD9C7DE}" type="slidenum">
              <a:rPr lang="en-US" altLang="nl-BE" sz="1200"/>
              <a:pPr algn="r"/>
              <a:t>2</a:t>
            </a:fld>
            <a:endParaRPr lang="en-US" altLang="nl-BE"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An introduction</a:t>
            </a:r>
            <a:r>
              <a:rPr lang="nl-BE" altLang="nl-BE" b="0" u="sng" baseline="0" dirty="0"/>
              <a:t> to database programming</a:t>
            </a:r>
          </a:p>
          <a:p>
            <a:endParaRPr lang="nl-BE" altLang="nl-BE" baseline="0" dirty="0"/>
          </a:p>
          <a:p>
            <a:r>
              <a:rPr lang="nl-BE" altLang="nl-BE" baseline="0" dirty="0"/>
              <a:t>This chapter introduces you to the basic concepts and terms that apply to database applications. </a:t>
            </a:r>
          </a:p>
          <a:p>
            <a:r>
              <a:rPr lang="nl-BE" altLang="nl-BE" baseline="0" dirty="0"/>
              <a:t>In particular, it explains what a </a:t>
            </a:r>
            <a:r>
              <a:rPr lang="nl-BE" altLang="nl-BE" b="1" baseline="0" dirty="0"/>
              <a:t>relational database </a:t>
            </a:r>
            <a:r>
              <a:rPr lang="nl-BE" altLang="nl-BE" baseline="0" dirty="0"/>
              <a:t>is and how you work with it using </a:t>
            </a:r>
            <a:r>
              <a:rPr lang="nl-BE" altLang="nl-BE" b="1" baseline="0" dirty="0"/>
              <a:t>SQL</a:t>
            </a:r>
            <a:r>
              <a:rPr lang="nl-BE" altLang="nl-BE" baseline="0" dirty="0"/>
              <a:t>, th industry-standard language for accessing data in relational database.</a:t>
            </a:r>
          </a:p>
          <a:p>
            <a:endParaRPr lang="nl-BE" altLang="nl-BE" baseline="0" dirty="0"/>
          </a:p>
          <a:p>
            <a:r>
              <a:rPr lang="nl-BE" altLang="nl-BE" baseline="0" dirty="0" err="1"/>
              <a:t>If</a:t>
            </a:r>
            <a:r>
              <a:rPr lang="nl-BE" altLang="nl-BE" baseline="0" dirty="0"/>
              <a:t> you have much experience with databse programming, you can just review the figures in this chapter to make sure that you understand everything. </a:t>
            </a:r>
          </a:p>
          <a:p>
            <a:r>
              <a:rPr lang="nl-BE" altLang="nl-BE" baseline="0" dirty="0" err="1"/>
              <a:t>Otherwise</a:t>
            </a:r>
            <a:r>
              <a:rPr lang="nl-BE" altLang="nl-BE" baseline="0" dirty="0"/>
              <a:t>, this chapter will give you the background that you need for learning how to develop ADO.NET applications.</a:t>
            </a:r>
          </a:p>
          <a:p>
            <a:r>
              <a:rPr lang="nl-BE" altLang="nl-BE" baseline="0" dirty="0"/>
              <a:t>To illustrate the required concepts and terms, this chapter presents examples that use </a:t>
            </a:r>
            <a:r>
              <a:rPr lang="nl-BE" altLang="nl-BE" b="0" baseline="0" dirty="0"/>
              <a:t>Microsoft SQL Server </a:t>
            </a:r>
            <a:r>
              <a:rPr lang="nl-BE" altLang="nl-BE" baseline="0" dirty="0"/>
              <a:t>as the database management system. </a:t>
            </a:r>
          </a:p>
          <a:p>
            <a:r>
              <a:rPr lang="nl-BE" altLang="nl-BE" baseline="0" dirty="0" err="1"/>
              <a:t>Because</a:t>
            </a:r>
            <a:r>
              <a:rPr lang="nl-BE" altLang="nl-BE" baseline="0" dirty="0"/>
              <a:t> SQL is a standard language, the underlying concepts and terms also apply to database management systems like Oracle or MySQL.</a:t>
            </a:r>
          </a:p>
          <a:p>
            <a:endParaRPr lang="nl-BE" altLang="nl-BE" baseline="0" dirty="0"/>
          </a:p>
          <a:p>
            <a:endParaRPr lang="nl-BE" altLang="nl-BE" baseline="0" dirty="0"/>
          </a:p>
          <a:p>
            <a:endParaRPr lang="nl-BE" altLang="nl-BE" dirty="0"/>
          </a:p>
        </p:txBody>
      </p:sp>
    </p:spTree>
    <p:extLst>
      <p:ext uri="{BB962C8B-B14F-4D97-AF65-F5344CB8AC3E}">
        <p14:creationId xmlns:p14="http://schemas.microsoft.com/office/powerpoint/2010/main" val="8978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41B0931-99C2-4FE7-A470-99D46D68B9CC}" type="slidenum">
              <a:rPr lang="en-US" altLang="nl-BE" sz="1200"/>
              <a:pPr algn="r"/>
              <a:t>11</a:t>
            </a:fld>
            <a:endParaRPr lang="en-US" altLang="nl-BE"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a:t>
            </a:r>
            <a:r>
              <a:rPr lang="nl-BE" altLang="nl-BE" b="0" u="sng" dirty="0" err="1"/>
              <a:t>the</a:t>
            </a:r>
            <a:r>
              <a:rPr lang="nl-BE" altLang="nl-BE" b="0" u="sng" dirty="0"/>
              <a:t> </a:t>
            </a:r>
            <a:r>
              <a:rPr lang="nl-BE" altLang="nl-BE" b="0" u="sng" dirty="0" err="1"/>
              <a:t>tables</a:t>
            </a:r>
            <a:r>
              <a:rPr lang="nl-BE" altLang="nl-BE" b="0" u="sng" dirty="0"/>
              <a:t> in a database are </a:t>
            </a:r>
            <a:r>
              <a:rPr lang="nl-BE" altLang="nl-BE" b="0" u="sng" dirty="0" err="1"/>
              <a:t>related</a:t>
            </a:r>
            <a:endParaRPr lang="nl-BE" altLang="nl-BE" b="0" u="sng" dirty="0"/>
          </a:p>
          <a:p>
            <a:endParaRPr lang="nl-BE" altLang="nl-BE" dirty="0"/>
          </a:p>
          <a:p>
            <a:r>
              <a:rPr lang="en-US" sz="1200" kern="1200" dirty="0">
                <a:solidFill>
                  <a:schemeClr val="tx1"/>
                </a:solidFill>
                <a:effectLst/>
                <a:latin typeface="+mn-lt"/>
                <a:ea typeface="+mn-ea"/>
                <a:cs typeface="+mn-cs"/>
              </a:rPr>
              <a:t>The tables in a relational database can be related to other tables by values in specific columns. The two tables shown in the slide illustrate this concept.</a:t>
            </a:r>
          </a:p>
          <a:p>
            <a:r>
              <a:rPr lang="en-US" sz="1200" kern="1200" dirty="0">
                <a:solidFill>
                  <a:schemeClr val="tx1"/>
                </a:solidFill>
                <a:effectLst/>
                <a:latin typeface="+mn-lt"/>
                <a:ea typeface="+mn-ea"/>
                <a:cs typeface="+mn-cs"/>
              </a:rPr>
              <a:t>Here, each row in the Vendors table is related to one or more rows in an In­voices table. This is called a </a:t>
            </a:r>
            <a:r>
              <a:rPr lang="en-US" sz="1200" i="1" kern="1200" dirty="0">
                <a:solidFill>
                  <a:schemeClr val="tx1"/>
                </a:solidFill>
                <a:effectLst/>
                <a:latin typeface="+mn-lt"/>
                <a:ea typeface="+mn-ea"/>
                <a:cs typeface="+mn-cs"/>
              </a:rPr>
              <a:t>one-to-many relationship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Typically, </a:t>
            </a:r>
            <a:r>
              <a:rPr lang="en-US" sz="1200" b="1" kern="1200" dirty="0">
                <a:solidFill>
                  <a:schemeClr val="tx1"/>
                </a:solidFill>
                <a:effectLst/>
                <a:latin typeface="+mn-lt"/>
                <a:ea typeface="+mn-ea"/>
                <a:cs typeface="+mn-cs"/>
              </a:rPr>
              <a:t>relationships</a:t>
            </a:r>
            <a:r>
              <a:rPr lang="en-US" sz="1200" kern="1200" dirty="0">
                <a:solidFill>
                  <a:schemeClr val="tx1"/>
                </a:solidFill>
                <a:effectLst/>
                <a:latin typeface="+mn-lt"/>
                <a:ea typeface="+mn-ea"/>
                <a:cs typeface="+mn-cs"/>
              </a:rPr>
              <a:t> exist </a:t>
            </a:r>
            <a:r>
              <a:rPr lang="en-US" sz="1200" b="1" kern="1200" dirty="0">
                <a:solidFill>
                  <a:schemeClr val="tx1"/>
                </a:solidFill>
                <a:effectLst/>
                <a:latin typeface="+mn-lt"/>
                <a:ea typeface="+mn-ea"/>
                <a:cs typeface="+mn-cs"/>
              </a:rPr>
              <a:t>between</a:t>
            </a:r>
            <a:r>
              <a:rPr lang="en-US" sz="1200" kern="1200" dirty="0">
                <a:solidFill>
                  <a:schemeClr val="tx1"/>
                </a:solidFill>
                <a:effectLst/>
                <a:latin typeface="+mn-lt"/>
                <a:ea typeface="+mn-ea"/>
                <a:cs typeface="+mn-cs"/>
              </a:rPr>
              <a:t> the </a:t>
            </a:r>
            <a:r>
              <a:rPr lang="en-US" sz="1200" b="1" kern="1200" dirty="0">
                <a:solidFill>
                  <a:schemeClr val="tx1"/>
                </a:solidFill>
                <a:effectLst/>
                <a:latin typeface="+mn-lt"/>
                <a:ea typeface="+mn-ea"/>
                <a:cs typeface="+mn-cs"/>
              </a:rPr>
              <a:t>primary key</a:t>
            </a:r>
            <a:r>
              <a:rPr lang="en-US" sz="1200" kern="1200" dirty="0">
                <a:solidFill>
                  <a:schemeClr val="tx1"/>
                </a:solidFill>
                <a:effectLst/>
                <a:latin typeface="+mn-lt"/>
                <a:ea typeface="+mn-ea"/>
                <a:cs typeface="+mn-cs"/>
              </a:rPr>
              <a:t> in one table and the </a:t>
            </a:r>
            <a:r>
              <a:rPr lang="en-US" sz="1200" b="1" i="1" kern="1200" dirty="0">
                <a:solidFill>
                  <a:schemeClr val="tx1"/>
                </a:solidFill>
                <a:effectLst/>
                <a:latin typeface="+mn-lt"/>
                <a:ea typeface="+mn-ea"/>
                <a:cs typeface="+mn-cs"/>
              </a:rPr>
              <a:t>foreign key </a:t>
            </a:r>
            <a:r>
              <a:rPr lang="en-US" sz="1200" kern="1200" dirty="0">
                <a:solidFill>
                  <a:schemeClr val="tx1"/>
                </a:solidFill>
                <a:effectLst/>
                <a:latin typeface="+mn-lt"/>
                <a:ea typeface="+mn-ea"/>
                <a:cs typeface="+mn-cs"/>
              </a:rPr>
              <a:t>in another table. </a:t>
            </a: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foreign key </a:t>
            </a:r>
            <a:r>
              <a:rPr lang="en-US" sz="1200" kern="1200" dirty="0">
                <a:solidFill>
                  <a:schemeClr val="tx1"/>
                </a:solidFill>
                <a:effectLst/>
                <a:latin typeface="+mn-lt"/>
                <a:ea typeface="+mn-ea"/>
                <a:cs typeface="+mn-cs"/>
              </a:rPr>
              <a:t>is simply one or more columns in a table that </a:t>
            </a:r>
            <a:r>
              <a:rPr lang="en-US" sz="1200" b="1" kern="1200" dirty="0">
                <a:solidFill>
                  <a:schemeClr val="tx1"/>
                </a:solidFill>
                <a:effectLst/>
                <a:latin typeface="+mn-lt"/>
                <a:ea typeface="+mn-ea"/>
                <a:cs typeface="+mn-cs"/>
              </a:rPr>
              <a:t>refer to a primary key in another table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SQL Server, relationships can also exist between a unique key in one table and a foreign key in another table. For simplicity, though, you can assume that the relationships are between primary keys and foreign keys.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One-to-many</a:t>
            </a:r>
            <a:r>
              <a:rPr lang="en-US" sz="1200" kern="1200" dirty="0">
                <a:solidFill>
                  <a:schemeClr val="tx1"/>
                </a:solidFill>
                <a:effectLst/>
                <a:latin typeface="+mn-lt"/>
                <a:ea typeface="+mn-ea"/>
                <a:cs typeface="+mn-cs"/>
              </a:rPr>
              <a:t> relationships are the most common type of database relation­ ship. </a:t>
            </a:r>
          </a:p>
          <a:p>
            <a:r>
              <a:rPr lang="en-US" sz="1200" kern="1200" dirty="0">
                <a:solidFill>
                  <a:schemeClr val="tx1"/>
                </a:solidFill>
                <a:effectLst/>
                <a:latin typeface="+mn-lt"/>
                <a:ea typeface="+mn-ea"/>
                <a:cs typeface="+mn-cs"/>
              </a:rPr>
              <a:t>However, two tables can also have a </a:t>
            </a:r>
            <a:r>
              <a:rPr lang="en-US" sz="1200" b="0" kern="1200" dirty="0">
                <a:solidFill>
                  <a:schemeClr val="tx1"/>
                </a:solidFill>
                <a:effectLst/>
                <a:latin typeface="+mn-lt"/>
                <a:ea typeface="+mn-ea"/>
                <a:cs typeface="+mn-cs"/>
              </a:rPr>
              <a:t>one-to-one</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many-to-many</a:t>
            </a:r>
            <a:r>
              <a:rPr lang="en-US" sz="1200" kern="1200" dirty="0">
                <a:solidFill>
                  <a:schemeClr val="tx1"/>
                </a:solidFill>
                <a:effectLst/>
                <a:latin typeface="+mn-lt"/>
                <a:ea typeface="+mn-ea"/>
                <a:cs typeface="+mn-cs"/>
              </a:rPr>
              <a:t> relation­ ship. </a:t>
            </a:r>
          </a:p>
          <a:p>
            <a:r>
              <a:rPr lang="en-US" sz="1200" kern="1200" dirty="0">
                <a:solidFill>
                  <a:schemeClr val="tx1"/>
                </a:solidFill>
                <a:effectLst/>
                <a:latin typeface="+mn-lt"/>
                <a:ea typeface="+mn-ea"/>
                <a:cs typeface="+mn-cs"/>
              </a:rPr>
              <a:t>If a table has a </a:t>
            </a:r>
            <a:r>
              <a:rPr lang="en-US" sz="1200" i="1" kern="1200" dirty="0">
                <a:solidFill>
                  <a:schemeClr val="tx1"/>
                </a:solidFill>
                <a:effectLst/>
                <a:latin typeface="+mn-lt"/>
                <a:ea typeface="+mn-ea"/>
                <a:cs typeface="+mn-cs"/>
              </a:rPr>
              <a:t>one-to-one relationship </a:t>
            </a:r>
            <a:r>
              <a:rPr lang="en-US" sz="1200" kern="1200" dirty="0">
                <a:solidFill>
                  <a:schemeClr val="tx1"/>
                </a:solidFill>
                <a:effectLst/>
                <a:latin typeface="+mn-lt"/>
                <a:ea typeface="+mn-ea"/>
                <a:cs typeface="+mn-cs"/>
              </a:rPr>
              <a:t>with another table, the data in the two tables could be stored in a single table. Because of that, one-to-one rela­tionships are used infrequently.</a:t>
            </a:r>
          </a:p>
          <a:p>
            <a:r>
              <a:rPr lang="en-US" sz="1200" kern="1200" dirty="0">
                <a:solidFill>
                  <a:schemeClr val="tx1"/>
                </a:solidFill>
                <a:effectLst/>
                <a:latin typeface="+mn-lt"/>
                <a:ea typeface="+mn-ea"/>
                <a:cs typeface="+mn-cs"/>
              </a:rPr>
              <a:t>In contrast, a </a:t>
            </a:r>
            <a:r>
              <a:rPr lang="en-US" sz="1200" i="1" kern="1200" dirty="0">
                <a:solidFill>
                  <a:schemeClr val="tx1"/>
                </a:solidFill>
                <a:effectLst/>
                <a:latin typeface="+mn-lt"/>
                <a:ea typeface="+mn-ea"/>
                <a:cs typeface="+mn-cs"/>
              </a:rPr>
              <a:t>many-to-many  relationship  </a:t>
            </a:r>
            <a:r>
              <a:rPr lang="en-US" sz="1200" kern="1200" dirty="0">
                <a:solidFill>
                  <a:schemeClr val="tx1"/>
                </a:solidFill>
                <a:effectLst/>
                <a:latin typeface="+mn-lt"/>
                <a:ea typeface="+mn-ea"/>
                <a:cs typeface="+mn-cs"/>
              </a:rPr>
              <a:t>is usually  implemented  by  using an intermediate table, called a </a:t>
            </a:r>
            <a:r>
              <a:rPr lang="en-US" sz="1200" i="1" kern="1200" dirty="0" err="1">
                <a:solidFill>
                  <a:schemeClr val="tx1"/>
                </a:solidFill>
                <a:effectLst/>
                <a:latin typeface="+mn-lt"/>
                <a:ea typeface="+mn-ea"/>
                <a:cs typeface="+mn-cs"/>
              </a:rPr>
              <a:t>Zinking</a:t>
            </a:r>
            <a:r>
              <a:rPr lang="en-US" sz="1200" i="1" kern="1200" dirty="0">
                <a:solidFill>
                  <a:schemeClr val="tx1"/>
                </a:solidFill>
                <a:effectLst/>
                <a:latin typeface="+mn-lt"/>
                <a:ea typeface="+mn-ea"/>
                <a:cs typeface="+mn-cs"/>
              </a:rPr>
              <a:t> table, </a:t>
            </a:r>
            <a:r>
              <a:rPr lang="en-US" sz="1200" kern="1200" dirty="0">
                <a:solidFill>
                  <a:schemeClr val="tx1"/>
                </a:solidFill>
                <a:effectLst/>
                <a:latin typeface="+mn-lt"/>
                <a:ea typeface="+mn-ea"/>
                <a:cs typeface="+mn-cs"/>
              </a:rPr>
              <a:t>that has a one-to-many relationship with the two tables in the many-to-many relationship. </a:t>
            </a:r>
          </a:p>
          <a:p>
            <a:r>
              <a:rPr lang="en-US" sz="1200" kern="1200" dirty="0">
                <a:solidFill>
                  <a:schemeClr val="tx1"/>
                </a:solidFill>
                <a:effectLst/>
                <a:latin typeface="+mn-lt"/>
                <a:ea typeface="+mn-ea"/>
                <a:cs typeface="+mn-cs"/>
              </a:rPr>
              <a:t>In other words, a many­ to-many relationship can usually be broken down into two one-to-many rela­tionships.</a:t>
            </a:r>
          </a:p>
          <a:p>
            <a:endParaRPr lang="nl-BE" altLang="nl-BE" b="1" dirty="0"/>
          </a:p>
        </p:txBody>
      </p:sp>
    </p:spTree>
    <p:extLst>
      <p:ext uri="{BB962C8B-B14F-4D97-AF65-F5344CB8AC3E}">
        <p14:creationId xmlns:p14="http://schemas.microsoft.com/office/powerpoint/2010/main" val="2292886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2F9CAC2-A395-44EA-9378-14EC7CEC2CA5}" type="slidenum">
              <a:rPr lang="en-US" altLang="nl-BE" sz="1200"/>
              <a:pPr algn="r"/>
              <a:t>12</a:t>
            </a:fld>
            <a:endParaRPr lang="en-US" altLang="nl-BE"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411841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41FC502-C770-4A27-A32B-160BF1E1D465}" type="slidenum">
              <a:rPr lang="en-US" altLang="nl-BE" sz="1200"/>
              <a:pPr algn="r"/>
              <a:t>13</a:t>
            </a:fld>
            <a:endParaRPr lang="en-US" altLang="nl-BE"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a:t>
            </a:r>
            <a:r>
              <a:rPr lang="nl-BE" altLang="nl-BE" b="0" u="sng" dirty="0" err="1"/>
              <a:t>to</a:t>
            </a:r>
            <a:r>
              <a:rPr lang="nl-BE" altLang="nl-BE" b="0" u="sng" dirty="0"/>
              <a:t> </a:t>
            </a:r>
            <a:r>
              <a:rPr lang="nl-BE" altLang="nl-BE" b="0" u="sng" dirty="0" err="1"/>
              <a:t>Enforce</a:t>
            </a:r>
            <a:r>
              <a:rPr lang="nl-BE" altLang="nl-BE" b="0" u="sng" baseline="0" dirty="0"/>
              <a:t> </a:t>
            </a:r>
            <a:r>
              <a:rPr lang="nl-BE" altLang="nl-BE" b="0" u="sng" baseline="0" dirty="0" err="1"/>
              <a:t>Referential</a:t>
            </a:r>
            <a:r>
              <a:rPr lang="nl-BE" altLang="nl-BE" b="0" u="sng" baseline="0" dirty="0"/>
              <a:t> </a:t>
            </a:r>
            <a:r>
              <a:rPr lang="nl-BE" altLang="nl-BE" b="0" u="sng" baseline="0" dirty="0" err="1"/>
              <a:t>Integrity</a:t>
            </a:r>
            <a:endParaRPr lang="nl-BE" altLang="nl-BE" b="0" u="sng" baseline="0" dirty="0"/>
          </a:p>
          <a:p>
            <a:endParaRPr lang="nl-BE" altLang="nl-BE" b="1" baseline="0" dirty="0"/>
          </a:p>
          <a:p>
            <a:r>
              <a:rPr lang="en-US" sz="1200" kern="1200" dirty="0">
                <a:solidFill>
                  <a:schemeClr val="tx1"/>
                </a:solidFill>
                <a:effectLst/>
                <a:latin typeface="+mn-lt"/>
                <a:ea typeface="+mn-ea"/>
                <a:cs typeface="+mn-cs"/>
              </a:rPr>
              <a:t>Although the primary keys and foreign keys indicate how the tables in a database are related, those relationships aren't enforced automatically. </a:t>
            </a:r>
          </a:p>
          <a:p>
            <a:r>
              <a:rPr lang="en-US" sz="1200" kern="1200" dirty="0">
                <a:solidFill>
                  <a:schemeClr val="tx1"/>
                </a:solidFill>
                <a:effectLst/>
                <a:latin typeface="+mn-lt"/>
                <a:ea typeface="+mn-ea"/>
                <a:cs typeface="+mn-cs"/>
              </a:rPr>
              <a:t>To enforce relationships, you use </a:t>
            </a:r>
            <a:r>
              <a:rPr lang="en-US" sz="1200" i="1" kern="1200" dirty="0">
                <a:solidFill>
                  <a:schemeClr val="tx1"/>
                </a:solidFill>
                <a:effectLst/>
                <a:latin typeface="+mn-lt"/>
                <a:ea typeface="+mn-ea"/>
                <a:cs typeface="+mn-cs"/>
              </a:rPr>
              <a:t>referential integrity </a:t>
            </a:r>
            <a:r>
              <a:rPr lang="en-US" sz="1200" kern="1200" dirty="0">
                <a:solidFill>
                  <a:schemeClr val="tx1"/>
                </a:solidFill>
                <a:effectLst/>
                <a:latin typeface="+mn-lt"/>
                <a:ea typeface="+mn-ea"/>
                <a:cs typeface="+mn-cs"/>
              </a:rPr>
              <a:t>features like the ones de­ scribed in the slide. Although the features covered here are for SQL Server, most database systems have similar features.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understand why referential integrity is important, consider what would happen if you deleted a row from the Vendors table and referential integrity wasn't in effect. </a:t>
            </a:r>
          </a:p>
          <a:p>
            <a:r>
              <a:rPr lang="en-US" sz="1200" kern="1200" dirty="0">
                <a:solidFill>
                  <a:schemeClr val="tx1"/>
                </a:solidFill>
                <a:effectLst/>
                <a:latin typeface="+mn-lt"/>
                <a:ea typeface="+mn-ea"/>
                <a:cs typeface="+mn-cs"/>
              </a:rPr>
              <a:t>Then, if the Invoices table contained any rows for that vendor, those rows would be </a:t>
            </a:r>
            <a:r>
              <a:rPr lang="en-US" sz="1200" i="1" kern="1200" dirty="0">
                <a:solidFill>
                  <a:schemeClr val="tx1"/>
                </a:solidFill>
                <a:effectLst/>
                <a:latin typeface="+mn-lt"/>
                <a:ea typeface="+mn-ea"/>
                <a:cs typeface="+mn-cs"/>
              </a:rPr>
              <a:t>orphaned. </a:t>
            </a:r>
          </a:p>
          <a:p>
            <a:r>
              <a:rPr lang="en-US" sz="1200" kern="1200" dirty="0">
                <a:solidFill>
                  <a:schemeClr val="tx1"/>
                </a:solidFill>
                <a:effectLst/>
                <a:latin typeface="+mn-lt"/>
                <a:ea typeface="+mn-ea"/>
                <a:cs typeface="+mn-cs"/>
              </a:rPr>
              <a:t>Similar problems could occur if you inserted a row into the foreign key table or updated a primary key or foreign key value.</a:t>
            </a:r>
          </a:p>
          <a:p>
            <a:r>
              <a:rPr lang="en-US" sz="1200" kern="1200" dirty="0">
                <a:solidFill>
                  <a:schemeClr val="tx1"/>
                </a:solidFill>
                <a:effectLst/>
                <a:latin typeface="+mn-lt"/>
                <a:ea typeface="+mn-ea"/>
                <a:cs typeface="+mn-cs"/>
              </a:rPr>
              <a:t>To avoid these problems and to maintain the referential integrity of the tables, you can use one of two features: </a:t>
            </a:r>
            <a:r>
              <a:rPr lang="en-US" sz="1200" b="1" kern="1200" dirty="0">
                <a:solidFill>
                  <a:schemeClr val="tx1"/>
                </a:solidFill>
                <a:effectLst/>
                <a:latin typeface="+mn-lt"/>
                <a:ea typeface="+mn-ea"/>
                <a:cs typeface="+mn-cs"/>
              </a:rPr>
              <a:t>foreign key constraints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triggers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i="1" kern="1200" dirty="0">
                <a:solidFill>
                  <a:schemeClr val="tx1"/>
                </a:solidFill>
                <a:effectLst/>
                <a:latin typeface="+mn-lt"/>
                <a:ea typeface="+mn-ea"/>
                <a:cs typeface="+mn-cs"/>
              </a:rPr>
              <a:t>foreign key constraint </a:t>
            </a:r>
            <a:r>
              <a:rPr lang="en-US" sz="1200" kern="1200" dirty="0">
                <a:solidFill>
                  <a:schemeClr val="tx1"/>
                </a:solidFill>
                <a:effectLst/>
                <a:latin typeface="+mn-lt"/>
                <a:ea typeface="+mn-ea"/>
                <a:cs typeface="+mn-cs"/>
              </a:rPr>
              <a:t>defines how referential integrity should be enforced when a row in a primary key table is updated or deleted. </a:t>
            </a:r>
          </a:p>
          <a:p>
            <a:r>
              <a:rPr lang="en-US" sz="1200" kern="1200" dirty="0">
                <a:solidFill>
                  <a:schemeClr val="tx1"/>
                </a:solidFill>
                <a:effectLst/>
                <a:latin typeface="+mn-lt"/>
                <a:ea typeface="+mn-ea"/>
                <a:cs typeface="+mn-cs"/>
              </a:rPr>
              <a:t>The most common options are to raise an error if the primary key row has corresponding rows in the foreign key table or to </a:t>
            </a:r>
            <a:r>
              <a:rPr lang="en-US" sz="1200" i="1" kern="1200" dirty="0">
                <a:solidFill>
                  <a:schemeClr val="tx1"/>
                </a:solidFill>
                <a:effectLst/>
                <a:latin typeface="+mn-lt"/>
                <a:ea typeface="+mn-ea"/>
                <a:cs typeface="+mn-cs"/>
              </a:rPr>
              <a:t>cascade </a:t>
            </a:r>
            <a:r>
              <a:rPr lang="en-US" sz="1200" kern="1200" dirty="0">
                <a:solidFill>
                  <a:schemeClr val="tx1"/>
                </a:solidFill>
                <a:effectLst/>
                <a:latin typeface="+mn-lt"/>
                <a:ea typeface="+mn-ea"/>
                <a:cs typeface="+mn-cs"/>
              </a:rPr>
              <a:t>the update or delete operation to the foreign key table.</a:t>
            </a:r>
          </a:p>
          <a:p>
            <a:r>
              <a:rPr lang="en-US" sz="1200" kern="1200" dirty="0">
                <a:solidFill>
                  <a:schemeClr val="tx1"/>
                </a:solidFill>
                <a:effectLst/>
                <a:latin typeface="+mn-lt"/>
                <a:ea typeface="+mn-ea"/>
                <a:cs typeface="+mn-cs"/>
              </a:rPr>
              <a:t>For example, suppose a user attempts to delete a vendor that has invoices in the Invoices table. In that case, the foreign key constraint can be configured to either raise an error or automatically delete the vendor's invoices along with the vendor. Which option is best depends on the requirements of the application.</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Triggers </a:t>
            </a:r>
            <a:r>
              <a:rPr lang="en-US" sz="1200" kern="1200" dirty="0">
                <a:solidFill>
                  <a:schemeClr val="tx1"/>
                </a:solidFill>
                <a:effectLst/>
                <a:latin typeface="+mn-lt"/>
                <a:ea typeface="+mn-ea"/>
                <a:cs typeface="+mn-cs"/>
              </a:rPr>
              <a:t>are special procedures that can be executed automatically when an insert, update, or delete operation is executed on a table. </a:t>
            </a:r>
          </a:p>
          <a:p>
            <a:r>
              <a:rPr lang="en-US" sz="1200" kern="1200" dirty="0">
                <a:solidFill>
                  <a:schemeClr val="tx1"/>
                </a:solidFill>
                <a:effectLst/>
                <a:latin typeface="+mn-lt"/>
                <a:ea typeface="+mn-ea"/>
                <a:cs typeface="+mn-cs"/>
              </a:rPr>
              <a:t>A trigger can deter­mine whether an operation will violate referential integrity. If so, the trigger can either cancel the operation or perform additional actions to ensure that referen­tial integrity is maintained.</a:t>
            </a:r>
          </a:p>
          <a:p>
            <a:r>
              <a:rPr lang="en-US" sz="1200" kern="1200" dirty="0">
                <a:solidFill>
                  <a:schemeClr val="tx1"/>
                </a:solidFill>
                <a:effectLst/>
                <a:latin typeface="+mn-lt"/>
                <a:ea typeface="+mn-ea"/>
                <a:cs typeface="+mn-cs"/>
              </a:rPr>
              <a:t>Although most database servers provide for foreign key constraints, trig­gers, or both, not all databases take advantage of these features. </a:t>
            </a:r>
          </a:p>
          <a:p>
            <a:r>
              <a:rPr lang="en-US" sz="1200" kern="1200" dirty="0">
                <a:solidFill>
                  <a:schemeClr val="tx1"/>
                </a:solidFill>
                <a:effectLst/>
                <a:latin typeface="+mn-lt"/>
                <a:ea typeface="+mn-ea"/>
                <a:cs typeface="+mn-cs"/>
              </a:rPr>
              <a:t>In that case, it's up to the application programmer to enforce referential integrity. </a:t>
            </a:r>
          </a:p>
          <a:p>
            <a:r>
              <a:rPr lang="en-US" sz="1200" kern="1200" dirty="0">
                <a:solidFill>
                  <a:schemeClr val="tx1"/>
                </a:solidFill>
                <a:effectLst/>
                <a:latin typeface="+mn-lt"/>
                <a:ea typeface="+mn-ea"/>
                <a:cs typeface="+mn-cs"/>
              </a:rPr>
              <a:t>For example, before deleting a vendor, your application would have to query the Invoices table to make sure the vendor bas no invoices. Whenever you develop an application that modifies database information, you need to find out what the application's referential integrity requirements are, whether those requirements are implemented in the database by constraints or triggers, and which referen­tial integrity requirements must be implemented in the application's code.</a:t>
            </a:r>
          </a:p>
          <a:p>
            <a:endParaRPr lang="nl-BE" altLang="nl-BE" b="1" dirty="0"/>
          </a:p>
          <a:p>
            <a:endParaRPr lang="nl-BE" altLang="nl-BE" b="1" dirty="0"/>
          </a:p>
        </p:txBody>
      </p:sp>
    </p:spTree>
    <p:extLst>
      <p:ext uri="{BB962C8B-B14F-4D97-AF65-F5344CB8AC3E}">
        <p14:creationId xmlns:p14="http://schemas.microsoft.com/office/powerpoint/2010/main" val="366826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8469A30B-C337-4E07-8A11-43DFA33EA22E}" type="slidenum">
              <a:rPr lang="en-US" altLang="nl-BE" sz="1200"/>
              <a:pPr algn="r"/>
              <a:t>14</a:t>
            </a:fld>
            <a:endParaRPr lang="en-US" altLang="nl-BE"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dirty="0"/>
          </a:p>
          <a:p>
            <a:endParaRPr lang="nl-BE" altLang="nl-BE" dirty="0"/>
          </a:p>
        </p:txBody>
      </p:sp>
    </p:spTree>
    <p:extLst>
      <p:ext uri="{BB962C8B-B14F-4D97-AF65-F5344CB8AC3E}">
        <p14:creationId xmlns:p14="http://schemas.microsoft.com/office/powerpoint/2010/main" val="3407123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B1BABA2E-20FF-4D44-A984-AC2D67BB4B7B}" type="slidenum">
              <a:rPr lang="en-US" altLang="nl-BE" sz="1200"/>
              <a:pPr algn="r"/>
              <a:t>15</a:t>
            </a:fld>
            <a:endParaRPr lang="en-US" altLang="nl-BE"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the Columns</a:t>
            </a:r>
            <a:r>
              <a:rPr lang="nl-BE" altLang="nl-BE" b="0" u="sng" baseline="0" dirty="0"/>
              <a:t> in a table are defined</a:t>
            </a:r>
          </a:p>
          <a:p>
            <a:endParaRPr lang="nl-BE" altLang="nl-BE" baseline="0" dirty="0"/>
          </a:p>
          <a:p>
            <a:r>
              <a:rPr lang="en-US" sz="1200" kern="1200" dirty="0">
                <a:solidFill>
                  <a:schemeClr val="tx1"/>
                </a:solidFill>
                <a:effectLst/>
                <a:latin typeface="+mn-lt"/>
                <a:ea typeface="+mn-ea"/>
                <a:cs typeface="+mn-cs"/>
              </a:rPr>
              <a:t>When you define a column in a table, you assign  properties to it as indi­cated by the design of the Invoices table on the slide. </a:t>
            </a:r>
          </a:p>
          <a:p>
            <a:r>
              <a:rPr lang="en-US" sz="1200" kern="1200" dirty="0">
                <a:solidFill>
                  <a:schemeClr val="tx1"/>
                </a:solidFill>
                <a:effectLst/>
                <a:latin typeface="+mn-lt"/>
                <a:ea typeface="+mn-ea"/>
                <a:cs typeface="+mn-cs"/>
              </a:rPr>
              <a:t>The two most important properties for a column are “Column Name”, which  provides an identifying  name for the column, and Data Type, which specifies the type of information  that can  be stored in the column.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SQL Server, you can choose from  </a:t>
            </a:r>
            <a:r>
              <a:rPr lang="en-US" sz="1200" i="1" kern="1200" dirty="0">
                <a:solidFill>
                  <a:schemeClr val="tx1"/>
                </a:solidFill>
                <a:effectLst/>
                <a:latin typeface="+mn-lt"/>
                <a:ea typeface="+mn-ea"/>
                <a:cs typeface="+mn-cs"/>
              </a:rPr>
              <a:t>system data types </a:t>
            </a:r>
            <a:r>
              <a:rPr lang="en-US" sz="1200" kern="1200" dirty="0">
                <a:solidFill>
                  <a:schemeClr val="tx1"/>
                </a:solidFill>
                <a:effectLst/>
                <a:latin typeface="+mn-lt"/>
                <a:ea typeface="+mn-ea"/>
                <a:cs typeface="+mn-cs"/>
              </a:rPr>
              <a:t>like the ones in this figure, and you can define your own data types that are based on the system data types. As you define each column in a table, you generally try to assign the data type that will minimize the use of disk storage because that will improve  the performance  of  the queries  later.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a data type, you  must identify whether the column can be </a:t>
            </a:r>
            <a:r>
              <a:rPr lang="en-US" sz="1200" i="1" kern="1200" dirty="0">
                <a:solidFill>
                  <a:schemeClr val="tx1"/>
                </a:solidFill>
                <a:effectLst/>
                <a:latin typeface="+mn-lt"/>
                <a:ea typeface="+mn-ea"/>
                <a:cs typeface="+mn-cs"/>
              </a:rPr>
              <a:t>null. </a:t>
            </a:r>
            <a:r>
              <a:rPr lang="en-US" sz="1200" kern="1200" dirty="0">
                <a:solidFill>
                  <a:schemeClr val="tx1"/>
                </a:solidFill>
                <a:effectLst/>
                <a:latin typeface="+mn-lt"/>
                <a:ea typeface="+mn-ea"/>
                <a:cs typeface="+mn-cs"/>
              </a:rPr>
              <a:t>Null represents a value that's unknown, unavailable, or not applicable. It isn't the same as an empty string or a zero numeric value. Columns that allow nulls often require additional programming, so many database designers avoid columns  that allow  nulls  unless  they're absolutely necessary.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also assign a </a:t>
            </a:r>
            <a:r>
              <a:rPr lang="en-US" sz="1200" i="1" kern="1200" dirty="0">
                <a:solidFill>
                  <a:schemeClr val="tx1"/>
                </a:solidFill>
                <a:effectLst/>
                <a:latin typeface="+mn-lt"/>
                <a:ea typeface="+mn-ea"/>
                <a:cs typeface="+mn-cs"/>
              </a:rPr>
              <a:t>default value </a:t>
            </a:r>
            <a:r>
              <a:rPr lang="en-US" sz="1200" kern="1200" dirty="0">
                <a:solidFill>
                  <a:schemeClr val="tx1"/>
                </a:solidFill>
                <a:effectLst/>
                <a:latin typeface="+mn-lt"/>
                <a:ea typeface="+mn-ea"/>
                <a:cs typeface="+mn-cs"/>
              </a:rPr>
              <a:t>to each column. Then, that value is assigned to the column if another value isn't provided. If a column doesn't allow nulls and doesn't have a default value, you must supply a value for the column when you add a new row to the table. Otherwise, an error will occur.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table can also contain a numeric column whose value is generated automatically by the DBMS. </a:t>
            </a:r>
          </a:p>
          <a:p>
            <a:r>
              <a:rPr lang="en-US" sz="1200" kern="1200" dirty="0">
                <a:solidFill>
                  <a:schemeClr val="tx1"/>
                </a:solidFill>
                <a:effectLst/>
                <a:latin typeface="+mn-lt"/>
                <a:ea typeface="+mn-ea"/>
                <a:cs typeface="+mn-cs"/>
              </a:rPr>
              <a:t>In SQL Server, a column like this is called an </a:t>
            </a:r>
            <a:r>
              <a:rPr lang="en-US" sz="1200" i="1" kern="1200" dirty="0">
                <a:solidFill>
                  <a:schemeClr val="tx1"/>
                </a:solidFill>
                <a:effectLst/>
                <a:latin typeface="+mn-lt"/>
                <a:ea typeface="+mn-ea"/>
                <a:cs typeface="+mn-cs"/>
              </a:rPr>
              <a:t>identity column. </a:t>
            </a:r>
            <a:r>
              <a:rPr lang="en-US" sz="1200" kern="1200" dirty="0">
                <a:solidFill>
                  <a:schemeClr val="tx1"/>
                </a:solidFill>
                <a:effectLst/>
                <a:latin typeface="+mn-lt"/>
                <a:ea typeface="+mn-ea"/>
                <a:cs typeface="+mn-cs"/>
              </a:rPr>
              <a:t>Identity columns are often used as the primary key for a table.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i="1" kern="1200" dirty="0">
                <a:solidFill>
                  <a:schemeClr val="tx1"/>
                </a:solidFill>
                <a:effectLst/>
                <a:latin typeface="+mn-lt"/>
                <a:ea typeface="+mn-ea"/>
                <a:cs typeface="+mn-cs"/>
              </a:rPr>
              <a:t>check constraint </a:t>
            </a:r>
            <a:r>
              <a:rPr lang="en-US" sz="1200" kern="1200" dirty="0">
                <a:solidFill>
                  <a:schemeClr val="tx1"/>
                </a:solidFill>
                <a:effectLst/>
                <a:latin typeface="+mn-lt"/>
                <a:ea typeface="+mn-ea"/>
                <a:cs typeface="+mn-cs"/>
              </a:rPr>
              <a:t>defines the acceptable values for a column. </a:t>
            </a:r>
          </a:p>
          <a:p>
            <a:r>
              <a:rPr lang="en-US" sz="1200" kern="1200" dirty="0">
                <a:solidFill>
                  <a:schemeClr val="tx1"/>
                </a:solidFill>
                <a:effectLst/>
                <a:latin typeface="+mn-lt"/>
                <a:ea typeface="+mn-ea"/>
                <a:cs typeface="+mn-cs"/>
              </a:rPr>
              <a:t>For example, you can define a check constraint for the Invoices table in this figure to make sure that the </a:t>
            </a:r>
            <a:r>
              <a:rPr lang="en-US" sz="1200" kern="1200" dirty="0" err="1">
                <a:solidFill>
                  <a:schemeClr val="tx1"/>
                </a:solidFill>
                <a:effectLst/>
                <a:latin typeface="+mn-lt"/>
                <a:ea typeface="+mn-ea"/>
                <a:cs typeface="+mn-cs"/>
              </a:rPr>
              <a:t>InvoiceTotal</a:t>
            </a:r>
            <a:r>
              <a:rPr lang="en-US" sz="1200" kern="1200" dirty="0">
                <a:solidFill>
                  <a:schemeClr val="tx1"/>
                </a:solidFill>
                <a:effectLst/>
                <a:latin typeface="+mn-lt"/>
                <a:ea typeface="+mn-ea"/>
                <a:cs typeface="+mn-cs"/>
              </a:rPr>
              <a:t> column is greater than zero. </a:t>
            </a:r>
          </a:p>
          <a:p>
            <a:r>
              <a:rPr lang="en-US" sz="1200" kern="1200" dirty="0">
                <a:solidFill>
                  <a:schemeClr val="tx1"/>
                </a:solidFill>
                <a:effectLst/>
                <a:latin typeface="+mn-lt"/>
                <a:ea typeface="+mn-ea"/>
                <a:cs typeface="+mn-cs"/>
              </a:rPr>
              <a:t>A check constraint like this can be defined at the column level because it refers only to the column it constrains. </a:t>
            </a:r>
          </a:p>
          <a:p>
            <a:r>
              <a:rPr lang="en-US" sz="1200" kern="1200" dirty="0">
                <a:solidFill>
                  <a:schemeClr val="tx1"/>
                </a:solidFill>
                <a:effectLst/>
                <a:latin typeface="+mn-lt"/>
                <a:ea typeface="+mn-ea"/>
                <a:cs typeface="+mn-cs"/>
              </a:rPr>
              <a:t>If the check constraint for a column needs to refer to other columns in the table, however, it can be defined at the table level.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you define the constraints for a database, they're managed by the DBMS (Database management system). If, for example, a user tries to add a row with data that violates a constraint, the </a:t>
            </a:r>
            <a:r>
              <a:rPr lang="en-US" sz="1200" b="0" kern="1200" dirty="0">
                <a:solidFill>
                  <a:schemeClr val="tx1"/>
                </a:solidFill>
                <a:effectLst/>
                <a:latin typeface="+mn-lt"/>
                <a:ea typeface="+mn-ea"/>
                <a:cs typeface="+mn-cs"/>
              </a:rPr>
              <a:t>DBMS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sends an appropriate error code back to the application without adding the row to the database. The application can then respond to the error 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t>
            </a:r>
            <a:r>
              <a:rPr lang="en-US" sz="1200" kern="1200" dirty="0" err="1">
                <a:solidFill>
                  <a:schemeClr val="tx1"/>
                </a:solidFill>
                <a:effectLst/>
                <a:latin typeface="+mn-lt"/>
                <a:ea typeface="+mn-ea"/>
                <a:cs typeface="+mn-cs"/>
              </a:rPr>
              <a:t>altemative</a:t>
            </a:r>
            <a:r>
              <a:rPr lang="en-US" sz="1200" kern="1200" dirty="0">
                <a:solidFill>
                  <a:schemeClr val="tx1"/>
                </a:solidFill>
                <a:effectLst/>
                <a:latin typeface="+mn-lt"/>
                <a:ea typeface="+mn-ea"/>
                <a:cs typeface="+mn-cs"/>
              </a:rPr>
              <a:t> to using constraints is to validate the data that is going to be added to a database before the program tries to add it. That way, the constraints shouldn't be needed and the program should run more efficiently. In many cases, both data validation and constraints are used. That way, the programs run more efficiently if the data validation routines work, but the constraints are there in case the data validation routines don't work or aren't coded.</a:t>
            </a:r>
          </a:p>
          <a:p>
            <a:endParaRPr lang="nl-BE" altLang="nl-BE" b="1" baseline="0" dirty="0"/>
          </a:p>
          <a:p>
            <a:endParaRPr lang="nl-BE" altLang="nl-BE" dirty="0"/>
          </a:p>
        </p:txBody>
      </p:sp>
    </p:spTree>
    <p:extLst>
      <p:ext uri="{BB962C8B-B14F-4D97-AF65-F5344CB8AC3E}">
        <p14:creationId xmlns:p14="http://schemas.microsoft.com/office/powerpoint/2010/main" val="2154718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4D5AA98-97A6-4978-99B6-D28CF8A8EAE4}" type="slidenum">
              <a:rPr lang="en-US" altLang="nl-BE" sz="1200"/>
              <a:pPr algn="r"/>
              <a:t>16</a:t>
            </a:fld>
            <a:endParaRPr lang="en-US" altLang="nl-BE"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264668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305E53A-7AA7-45F2-B1CF-534769978ADB}" type="slidenum">
              <a:rPr lang="en-US" altLang="nl-BE" sz="1200"/>
              <a:pPr algn="r"/>
              <a:t>17</a:t>
            </a:fld>
            <a:endParaRPr lang="en-US" altLang="nl-BE" sz="12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66759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971E025-61BB-42C3-87F8-7BAC6E588A7F}" type="slidenum">
              <a:rPr lang="en-US" altLang="nl-BE" sz="1200"/>
              <a:pPr algn="r"/>
              <a:t>18</a:t>
            </a:fld>
            <a:endParaRPr lang="en-US" altLang="nl-BE"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The</a:t>
            </a:r>
            <a:r>
              <a:rPr lang="nl-BE" altLang="nl-BE" b="0" u="sng" baseline="0" dirty="0"/>
              <a:t> design of the Payables database</a:t>
            </a:r>
            <a:endParaRPr lang="nl-BE" altLang="nl-BE" b="0" u="sng" dirty="0"/>
          </a:p>
          <a:p>
            <a:endParaRPr lang="nl-BE" altLang="nl-BE" dirty="0"/>
          </a:p>
          <a:p>
            <a:r>
              <a:rPr lang="en-US" sz="1200" kern="1200" dirty="0">
                <a:solidFill>
                  <a:schemeClr val="tx1"/>
                </a:solidFill>
                <a:effectLst/>
                <a:latin typeface="+mn-lt"/>
                <a:ea typeface="+mn-ea"/>
                <a:cs typeface="+mn-cs"/>
              </a:rPr>
              <a:t>Now that you've seen how the basic elements of a relational database work, the slide shows the design of the Payables database that we'll use in the programming examples throughout this book. </a:t>
            </a:r>
          </a:p>
          <a:p>
            <a:r>
              <a:rPr lang="en-US" sz="1200" kern="1200" dirty="0">
                <a:solidFill>
                  <a:schemeClr val="tx1"/>
                </a:solidFill>
                <a:effectLst/>
                <a:latin typeface="+mn-lt"/>
                <a:ea typeface="+mn-ea"/>
                <a:cs typeface="+mn-cs"/>
              </a:rPr>
              <a:t>Although this database may seem complicated, its design is actually much simpler than most databases you'll encounter when you work on actual database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the Payables database is to track vendors and their invoices for the payables department of a small business.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top-level table in this database is the Vendors table, which contains one row for each of the vendors the company purchases from. </a:t>
            </a:r>
          </a:p>
          <a:p>
            <a:r>
              <a:rPr lang="en-US" sz="1200" kern="1200" dirty="0">
                <a:solidFill>
                  <a:schemeClr val="tx1"/>
                </a:solidFill>
                <a:effectLst/>
                <a:latin typeface="+mn-lt"/>
                <a:ea typeface="+mn-ea"/>
                <a:cs typeface="+mn-cs"/>
              </a:rPr>
              <a:t>For each vendor, this table records the vendor's name, address, phone number, and other information. </a:t>
            </a:r>
          </a:p>
          <a:p>
            <a:r>
              <a:rPr lang="en-US" sz="1200" kern="1200" dirty="0">
                <a:solidFill>
                  <a:schemeClr val="tx1"/>
                </a:solidFill>
                <a:effectLst/>
                <a:latin typeface="+mn-lt"/>
                <a:ea typeface="+mn-ea"/>
                <a:cs typeface="+mn-cs"/>
              </a:rPr>
              <a:t>The primary key for the Vendors table is the </a:t>
            </a:r>
            <a:r>
              <a:rPr lang="en-US" sz="1200" kern="1200" dirty="0" err="1">
                <a:solidFill>
                  <a:schemeClr val="tx1"/>
                </a:solidFill>
                <a:effectLst/>
                <a:latin typeface="+mn-lt"/>
                <a:ea typeface="+mn-ea"/>
                <a:cs typeface="+mn-cs"/>
              </a:rPr>
              <a:t>VendorID</a:t>
            </a:r>
            <a:r>
              <a:rPr lang="en-US" sz="1200" kern="1200" dirty="0">
                <a:solidFill>
                  <a:schemeClr val="tx1"/>
                </a:solidFill>
                <a:effectLst/>
                <a:latin typeface="+mn-lt"/>
                <a:ea typeface="+mn-ea"/>
                <a:cs typeface="+mn-cs"/>
              </a:rPr>
              <a:t> column. This column is an identity column, so SQL Server automatically generates its value whenever a new vendor is created.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for each invoice received from a vendor is stored in the In­voices table. </a:t>
            </a:r>
          </a:p>
          <a:p>
            <a:r>
              <a:rPr lang="en-US" sz="1200" kern="1200" dirty="0">
                <a:solidFill>
                  <a:schemeClr val="tx1"/>
                </a:solidFill>
                <a:effectLst/>
                <a:latin typeface="+mn-lt"/>
                <a:ea typeface="+mn-ea"/>
                <a:cs typeface="+mn-cs"/>
              </a:rPr>
              <a:t>Like the Vendors table, the primary key for this table, </a:t>
            </a:r>
            <a:r>
              <a:rPr lang="en-US" sz="1200" kern="1200" dirty="0" err="1">
                <a:solidFill>
                  <a:schemeClr val="tx1"/>
                </a:solidFill>
                <a:effectLst/>
                <a:latin typeface="+mn-lt"/>
                <a:ea typeface="+mn-ea"/>
                <a:cs typeface="+mn-cs"/>
              </a:rPr>
              <a:t>lnvoiceID</a:t>
            </a:r>
            <a:r>
              <a:rPr lang="en-US" sz="1200" kern="1200" dirty="0">
                <a:solidFill>
                  <a:schemeClr val="tx1"/>
                </a:solidFill>
                <a:effectLst/>
                <a:latin typeface="+mn-lt"/>
                <a:ea typeface="+mn-ea"/>
                <a:cs typeface="+mn-cs"/>
              </a:rPr>
              <a:t>, is an identity column. </a:t>
            </a:r>
          </a:p>
          <a:p>
            <a:r>
              <a:rPr lang="en-US" sz="1200" kern="1200" dirty="0">
                <a:solidFill>
                  <a:schemeClr val="tx1"/>
                </a:solidFill>
                <a:effectLst/>
                <a:latin typeface="+mn-lt"/>
                <a:ea typeface="+mn-ea"/>
                <a:cs typeface="+mn-cs"/>
              </a:rPr>
              <a:t>To relate each invoice to a vendor, the Invoices table includes a </a:t>
            </a:r>
            <a:r>
              <a:rPr lang="en-US" sz="1200" kern="1200" dirty="0" err="1">
                <a:solidFill>
                  <a:schemeClr val="tx1"/>
                </a:solidFill>
                <a:effectLst/>
                <a:latin typeface="+mn-lt"/>
                <a:ea typeface="+mn-ea"/>
                <a:cs typeface="+mn-cs"/>
              </a:rPr>
              <a:t>VendorID</a:t>
            </a:r>
            <a:r>
              <a:rPr lang="en-US" sz="1200" kern="1200" dirty="0">
                <a:solidFill>
                  <a:schemeClr val="tx1"/>
                </a:solidFill>
                <a:effectLst/>
                <a:latin typeface="+mn-lt"/>
                <a:ea typeface="+mn-ea"/>
                <a:cs typeface="+mn-cs"/>
              </a:rPr>
              <a:t> column. A foreign key constraint is used to enforce this relationship. That way, an invoice can't be added fora vendor that doesn't exist, and vendors with outstanding invoices can't be deleted.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InvoiceLineltems</a:t>
            </a:r>
            <a:r>
              <a:rPr lang="en-US" sz="1200" kern="1200" dirty="0">
                <a:solidFill>
                  <a:schemeClr val="tx1"/>
                </a:solidFill>
                <a:effectLst/>
                <a:latin typeface="+mn-lt"/>
                <a:ea typeface="+mn-ea"/>
                <a:cs typeface="+mn-cs"/>
              </a:rPr>
              <a:t> table contains the line item details for each invoice.</a:t>
            </a:r>
          </a:p>
          <a:p>
            <a:r>
              <a:rPr lang="en-US" sz="1200" kern="1200" dirty="0">
                <a:solidFill>
                  <a:schemeClr val="tx1"/>
                </a:solidFill>
                <a:effectLst/>
                <a:latin typeface="+mn-lt"/>
                <a:ea typeface="+mn-ea"/>
                <a:cs typeface="+mn-cs"/>
              </a:rPr>
              <a:t>The primary key for this table is a combination of the </a:t>
            </a:r>
            <a:r>
              <a:rPr lang="en-US" sz="1200" kern="1200" dirty="0" err="1">
                <a:solidFill>
                  <a:schemeClr val="tx1"/>
                </a:solidFill>
                <a:effectLst/>
                <a:latin typeface="+mn-lt"/>
                <a:ea typeface="+mn-ea"/>
                <a:cs typeface="+mn-cs"/>
              </a:rPr>
              <a:t>InvoiceID</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InvoiceSequence</a:t>
            </a:r>
            <a:r>
              <a:rPr lang="en-US" sz="1200" kern="1200" dirty="0">
                <a:solidFill>
                  <a:schemeClr val="tx1"/>
                </a:solidFill>
                <a:effectLst/>
                <a:latin typeface="+mn-lt"/>
                <a:ea typeface="+mn-ea"/>
                <a:cs typeface="+mn-cs"/>
              </a:rPr>
              <a:t> columns. </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InvoiceID</a:t>
            </a:r>
            <a:r>
              <a:rPr lang="en-US" sz="1200" kern="1200" dirty="0">
                <a:solidFill>
                  <a:schemeClr val="tx1"/>
                </a:solidFill>
                <a:effectLst/>
                <a:latin typeface="+mn-lt"/>
                <a:ea typeface="+mn-ea"/>
                <a:cs typeface="+mn-cs"/>
              </a:rPr>
              <a:t> column relates each line item to an invoice, and a foreign key constraint that cascades updates and deletes from the Invoices table is defined to enforce this relationship. </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InvoiceSequence</a:t>
            </a:r>
            <a:r>
              <a:rPr lang="en-US" sz="1200" kern="1200" dirty="0">
                <a:solidFill>
                  <a:schemeClr val="tx1"/>
                </a:solidFill>
                <a:effectLst/>
                <a:latin typeface="+mn-lt"/>
                <a:ea typeface="+mn-ea"/>
                <a:cs typeface="+mn-cs"/>
              </a:rPr>
              <a:t> column gives each line item a unique primary key value. </a:t>
            </a:r>
          </a:p>
          <a:p>
            <a:r>
              <a:rPr lang="en-US" sz="1200" kern="1200" dirty="0">
                <a:solidFill>
                  <a:schemeClr val="tx1"/>
                </a:solidFill>
                <a:effectLst/>
                <a:latin typeface="+mn-lt"/>
                <a:ea typeface="+mn-ea"/>
                <a:cs typeface="+mn-cs"/>
              </a:rPr>
              <a:t>Note, however, that this column is not an identity column. As a result, the application programs that create line items must calculate appropriate values for this column.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other three tables in the Payables database (States, Terms, and </a:t>
            </a:r>
            <a:r>
              <a:rPr lang="en-US" sz="1200" kern="1200" dirty="0" err="1">
                <a:solidFill>
                  <a:schemeClr val="tx1"/>
                </a:solidFill>
                <a:effectLst/>
                <a:latin typeface="+mn-lt"/>
                <a:ea typeface="+mn-ea"/>
                <a:cs typeface="+mn-cs"/>
              </a:rPr>
              <a:t>GLAccounts</a:t>
            </a:r>
            <a:r>
              <a:rPr lang="en-US" sz="1200" kern="1200" dirty="0">
                <a:solidFill>
                  <a:schemeClr val="tx1"/>
                </a:solidFill>
                <a:effectLst/>
                <a:latin typeface="+mn-lt"/>
                <a:ea typeface="+mn-ea"/>
                <a:cs typeface="+mn-cs"/>
              </a:rPr>
              <a:t>) provide reference information for the Vendors, Invoices, and </a:t>
            </a:r>
            <a:r>
              <a:rPr lang="en-US" sz="1200" kern="1200" dirty="0" err="1">
                <a:solidFill>
                  <a:schemeClr val="tx1"/>
                </a:solidFill>
                <a:effectLst/>
                <a:latin typeface="+mn-lt"/>
                <a:ea typeface="+mn-ea"/>
                <a:cs typeface="+mn-cs"/>
              </a:rPr>
              <a:t>InvoiceLineitems</a:t>
            </a:r>
            <a:r>
              <a:rPr lang="en-US" sz="1200" kern="1200" dirty="0">
                <a:solidFill>
                  <a:schemeClr val="tx1"/>
                </a:solidFill>
                <a:effectLst/>
                <a:latin typeface="+mn-lt"/>
                <a:ea typeface="+mn-ea"/>
                <a:cs typeface="+mn-cs"/>
              </a:rPr>
              <a:t> tables.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States table has a row for each state in the U.S. </a:t>
            </a:r>
          </a:p>
          <a:p>
            <a:r>
              <a:rPr lang="en-US" sz="1200" kern="1200" dirty="0">
                <a:solidFill>
                  <a:schemeClr val="tx1"/>
                </a:solidFill>
                <a:effectLst/>
                <a:latin typeface="+mn-lt"/>
                <a:ea typeface="+mn-ea"/>
                <a:cs typeface="+mn-cs"/>
              </a:rPr>
              <a:t>The primary key for this table is </a:t>
            </a:r>
            <a:r>
              <a:rPr lang="en-US" sz="1200" kern="1200" dirty="0" err="1">
                <a:solidFill>
                  <a:schemeClr val="tx1"/>
                </a:solidFill>
                <a:effectLst/>
                <a:latin typeface="+mn-lt"/>
                <a:ea typeface="+mn-ea"/>
                <a:cs typeface="+mn-cs"/>
              </a:rPr>
              <a:t>StateCode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Vendor has a State column that relates the vendor to a row in the States table.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Terms table records invoice terms, such as "Net Due 10 Days" or "Net Due 90 Days." </a:t>
            </a:r>
          </a:p>
          <a:p>
            <a:r>
              <a:rPr lang="en-US" sz="1200" kern="1200" dirty="0">
                <a:solidFill>
                  <a:schemeClr val="tx1"/>
                </a:solidFill>
                <a:effectLst/>
                <a:latin typeface="+mn-lt"/>
                <a:ea typeface="+mn-ea"/>
                <a:cs typeface="+mn-cs"/>
              </a:rPr>
              <a:t>The primary key of this table is </a:t>
            </a:r>
            <a:r>
              <a:rPr lang="en-US" sz="1200" kern="1200" dirty="0" err="1">
                <a:solidFill>
                  <a:schemeClr val="tx1"/>
                </a:solidFill>
                <a:effectLst/>
                <a:latin typeface="+mn-lt"/>
                <a:ea typeface="+mn-ea"/>
                <a:cs typeface="+mn-cs"/>
              </a:rPr>
              <a:t>TermslD</a:t>
            </a:r>
            <a:r>
              <a:rPr lang="en-US" sz="1200" kern="1200" dirty="0">
                <a:solidFill>
                  <a:schemeClr val="tx1"/>
                </a:solidFill>
                <a:effectLst/>
                <a:latin typeface="+mn-lt"/>
                <a:ea typeface="+mn-ea"/>
                <a:cs typeface="+mn-cs"/>
              </a:rPr>
              <a:t>, which is an identity column. Each invoice also has a </a:t>
            </a:r>
            <a:r>
              <a:rPr lang="en-US" sz="1200" kern="1200" dirty="0" err="1">
                <a:solidFill>
                  <a:schemeClr val="tx1"/>
                </a:solidFill>
                <a:effectLst/>
                <a:latin typeface="+mn-lt"/>
                <a:ea typeface="+mn-ea"/>
                <a:cs typeface="+mn-cs"/>
              </a:rPr>
              <a:t>TermsID</a:t>
            </a:r>
            <a:r>
              <a:rPr lang="en-US" sz="1200" kern="1200" dirty="0">
                <a:solidFill>
                  <a:schemeClr val="tx1"/>
                </a:solidFill>
                <a:effectLst/>
                <a:latin typeface="+mn-lt"/>
                <a:ea typeface="+mn-ea"/>
                <a:cs typeface="+mn-cs"/>
              </a:rPr>
              <a:t> column that relates the invoice to a row in the Terms table. </a:t>
            </a:r>
          </a:p>
          <a:p>
            <a:r>
              <a:rPr lang="en-US" sz="1200" kern="1200" dirty="0">
                <a:solidFill>
                  <a:schemeClr val="tx1"/>
                </a:solidFill>
                <a:effectLst/>
                <a:latin typeface="+mn-lt"/>
                <a:ea typeface="+mn-ea"/>
                <a:cs typeface="+mn-cs"/>
              </a:rPr>
              <a:t>In addition, each Vendor has a </a:t>
            </a:r>
            <a:r>
              <a:rPr lang="en-US" sz="1200" kern="1200" dirty="0" err="1">
                <a:solidFill>
                  <a:schemeClr val="tx1"/>
                </a:solidFill>
                <a:effectLst/>
                <a:latin typeface="+mn-lt"/>
                <a:ea typeface="+mn-ea"/>
                <a:cs typeface="+mn-cs"/>
              </a:rPr>
              <a:t>DefaultTermsID</a:t>
            </a:r>
            <a:r>
              <a:rPr lang="en-US" sz="1200" kern="1200" dirty="0">
                <a:solidFill>
                  <a:schemeClr val="tx1"/>
                </a:solidFill>
                <a:effectLst/>
                <a:latin typeface="+mn-lt"/>
                <a:ea typeface="+mn-ea"/>
                <a:cs typeface="+mn-cs"/>
              </a:rPr>
              <a:t> column that provides the default terms for new invoices for that vendor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the </a:t>
            </a:r>
            <a:r>
              <a:rPr lang="en-US" sz="1200" kern="1200" dirty="0" err="1">
                <a:solidFill>
                  <a:schemeClr val="tx1"/>
                </a:solidFill>
                <a:effectLst/>
                <a:latin typeface="+mn-lt"/>
                <a:ea typeface="+mn-ea"/>
                <a:cs typeface="+mn-cs"/>
              </a:rPr>
              <a:t>GLAccounts</a:t>
            </a:r>
            <a:r>
              <a:rPr lang="en-US" sz="1200" kern="1200" dirty="0">
                <a:solidFill>
                  <a:schemeClr val="tx1"/>
                </a:solidFill>
                <a:effectLst/>
                <a:latin typeface="+mn-lt"/>
                <a:ea typeface="+mn-ea"/>
                <a:cs typeface="+mn-cs"/>
              </a:rPr>
              <a:t> table provides general-ledger account information for the Payables database. </a:t>
            </a:r>
          </a:p>
          <a:p>
            <a:r>
              <a:rPr lang="en-US" sz="1200" kern="1200" dirty="0">
                <a:solidFill>
                  <a:schemeClr val="tx1"/>
                </a:solidFill>
                <a:effectLst/>
                <a:latin typeface="+mn-lt"/>
                <a:ea typeface="+mn-ea"/>
                <a:cs typeface="+mn-cs"/>
              </a:rPr>
              <a:t>The primary key of this table is </a:t>
            </a:r>
            <a:r>
              <a:rPr lang="en-US" sz="1200" kern="1200" dirty="0" err="1">
                <a:solidFill>
                  <a:schemeClr val="tx1"/>
                </a:solidFill>
                <a:effectLst/>
                <a:latin typeface="+mn-lt"/>
                <a:ea typeface="+mn-ea"/>
                <a:cs typeface="+mn-cs"/>
              </a:rPr>
              <a:t>AccountNo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a:t>
            </a:r>
            <a:r>
              <a:rPr lang="en-US" sz="1200" kern="1200" dirty="0" err="1">
                <a:solidFill>
                  <a:schemeClr val="tx1"/>
                </a:solidFill>
                <a:effectLst/>
                <a:latin typeface="+mn-lt"/>
                <a:ea typeface="+mn-ea"/>
                <a:cs typeface="+mn-cs"/>
              </a:rPr>
              <a:t>InvoiceLineItem</a:t>
            </a:r>
            <a:r>
              <a:rPr lang="en-US" sz="1200" kern="1200" dirty="0">
                <a:solidFill>
                  <a:schemeClr val="tx1"/>
                </a:solidFill>
                <a:effectLst/>
                <a:latin typeface="+mn-lt"/>
                <a:ea typeface="+mn-ea"/>
                <a:cs typeface="+mn-cs"/>
              </a:rPr>
              <a:t> also includes an </a:t>
            </a:r>
            <a:r>
              <a:rPr lang="en-US" sz="1200" kern="1200" dirty="0" err="1">
                <a:solidFill>
                  <a:schemeClr val="tx1"/>
                </a:solidFill>
                <a:effectLst/>
                <a:latin typeface="+mn-lt"/>
                <a:ea typeface="+mn-ea"/>
                <a:cs typeface="+mn-cs"/>
              </a:rPr>
              <a:t>AccountNo</a:t>
            </a:r>
            <a:r>
              <a:rPr lang="en-US" sz="1200" kern="1200" dirty="0">
                <a:solidFill>
                  <a:schemeClr val="tx1"/>
                </a:solidFill>
                <a:effectLst/>
                <a:latin typeface="+mn-lt"/>
                <a:ea typeface="+mn-ea"/>
                <a:cs typeface="+mn-cs"/>
              </a:rPr>
              <a:t> column that specifies which account the purchase should be charged to, and each Vendor has a </a:t>
            </a:r>
            <a:r>
              <a:rPr lang="en-US" sz="1200" kern="1200" dirty="0" err="1">
                <a:solidFill>
                  <a:schemeClr val="tx1"/>
                </a:solidFill>
                <a:effectLst/>
                <a:latin typeface="+mn-lt"/>
                <a:ea typeface="+mn-ea"/>
                <a:cs typeface="+mn-cs"/>
              </a:rPr>
              <a:t>DefaulAccountNo</a:t>
            </a:r>
            <a:r>
              <a:rPr lang="en-US" sz="1200" kern="1200" dirty="0">
                <a:solidFill>
                  <a:schemeClr val="tx1"/>
                </a:solidFill>
                <a:effectLst/>
                <a:latin typeface="+mn-lt"/>
                <a:ea typeface="+mn-ea"/>
                <a:cs typeface="+mn-cs"/>
              </a:rPr>
              <a:t> column that provides a default account number for new invoices. </a:t>
            </a:r>
          </a:p>
          <a:p>
            <a:r>
              <a:rPr lang="en-US" sz="1200" kern="1200" dirty="0">
                <a:solidFill>
                  <a:schemeClr val="tx1"/>
                </a:solidFill>
                <a:effectLst/>
                <a:latin typeface="+mn-lt"/>
                <a:ea typeface="+mn-ea"/>
                <a:cs typeface="+mn-cs"/>
              </a:rPr>
              <a:t>The foreign key constraints that enforce the relationships between the </a:t>
            </a:r>
            <a:r>
              <a:rPr lang="en-US" sz="1200" kern="1200" dirty="0" err="1">
                <a:solidFill>
                  <a:schemeClr val="tx1"/>
                </a:solidFill>
                <a:effectLst/>
                <a:latin typeface="+mn-lt"/>
                <a:ea typeface="+mn-ea"/>
                <a:cs typeface="+mn-cs"/>
              </a:rPr>
              <a:t>GLAccounts</a:t>
            </a:r>
            <a:r>
              <a:rPr lang="en-US" sz="1200" kern="1200" dirty="0">
                <a:solidFill>
                  <a:schemeClr val="tx1"/>
                </a:solidFill>
                <a:effectLst/>
                <a:latin typeface="+mn-lt"/>
                <a:ea typeface="+mn-ea"/>
                <a:cs typeface="+mn-cs"/>
              </a:rPr>
              <a:t> table and the Vendors and </a:t>
            </a:r>
            <a:r>
              <a:rPr lang="en-US" sz="1200" kern="1200" dirty="0" err="1">
                <a:solidFill>
                  <a:schemeClr val="tx1"/>
                </a:solidFill>
                <a:effectLst/>
                <a:latin typeface="+mn-lt"/>
                <a:ea typeface="+mn-ea"/>
                <a:cs typeface="+mn-cs"/>
              </a:rPr>
              <a:t>InvoiceLineitems</a:t>
            </a:r>
            <a:r>
              <a:rPr lang="en-US" sz="1200" kern="1200" dirty="0">
                <a:solidFill>
                  <a:schemeClr val="tx1"/>
                </a:solidFill>
                <a:effectLst/>
                <a:latin typeface="+mn-lt"/>
                <a:ea typeface="+mn-ea"/>
                <a:cs typeface="+mn-cs"/>
              </a:rPr>
              <a:t> tables are defined so that updates are cascaded to those tables. That way, if an account number changes, that change is reflected in the related vendors and line items.</a:t>
            </a:r>
          </a:p>
          <a:p>
            <a:endParaRPr lang="nl-BE" altLang="nl-BE" dirty="0"/>
          </a:p>
        </p:txBody>
      </p:sp>
    </p:spTree>
    <p:extLst>
      <p:ext uri="{BB962C8B-B14F-4D97-AF65-F5344CB8AC3E}">
        <p14:creationId xmlns:p14="http://schemas.microsoft.com/office/powerpoint/2010/main" val="85030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02EF657F-CE5D-46B4-87C9-C242D4617E69}" type="slidenum">
              <a:rPr lang="en-US" altLang="nl-BE" sz="1200"/>
              <a:pPr algn="r"/>
              <a:t>19</a:t>
            </a:fld>
            <a:endParaRPr lang="en-US" altLang="nl-BE"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use SQL to</a:t>
            </a:r>
            <a:r>
              <a:rPr lang="nl-BE" altLang="nl-BE" b="0" u="sng" baseline="0" dirty="0"/>
              <a:t> work with a relational database</a:t>
            </a:r>
          </a:p>
          <a:p>
            <a:endParaRPr lang="nl-BE" altLang="nl-BE" baseline="0" dirty="0"/>
          </a:p>
          <a:p>
            <a:r>
              <a:rPr lang="en-US" sz="1200" kern="1200" dirty="0">
                <a:solidFill>
                  <a:schemeClr val="tx1"/>
                </a:solidFill>
                <a:effectLst/>
                <a:latin typeface="+mn-lt"/>
                <a:ea typeface="+mn-ea"/>
                <a:cs typeface="+mn-cs"/>
              </a:rPr>
              <a:t>In the topics that follow, you'll </a:t>
            </a:r>
            <a:r>
              <a:rPr lang="en-US" sz="1200" kern="1200" dirty="0" err="1">
                <a:solidFill>
                  <a:schemeClr val="tx1"/>
                </a:solidFill>
                <a:effectLst/>
                <a:latin typeface="+mn-lt"/>
                <a:ea typeface="+mn-ea"/>
                <a:cs typeface="+mn-cs"/>
              </a:rPr>
              <a:t>leam</a:t>
            </a:r>
            <a:r>
              <a:rPr lang="en-US" sz="1200" kern="1200" dirty="0">
                <a:solidFill>
                  <a:schemeClr val="tx1"/>
                </a:solidFill>
                <a:effectLst/>
                <a:latin typeface="+mn-lt"/>
                <a:ea typeface="+mn-ea"/>
                <a:cs typeface="+mn-cs"/>
              </a:rPr>
              <a:t> about the four SQL statements that you can use to manipulate the data in a database: Select, Insert, Update, and Delete. </a:t>
            </a:r>
          </a:p>
          <a:p>
            <a:r>
              <a:rPr lang="en-US" sz="1200" kern="1200" dirty="0">
                <a:solidFill>
                  <a:schemeClr val="tx1"/>
                </a:solidFill>
                <a:effectLst/>
                <a:latin typeface="+mn-lt"/>
                <a:ea typeface="+mn-ea"/>
                <a:cs typeface="+mn-cs"/>
              </a:rPr>
              <a:t>As you'll learn later in this course, you can often let Visual Studio gener­ate the SQL statements for you based on the selections you make. To master the material in this course, however, you need to understand what these statements do and how they're coded.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SQL is a standard language, each DBMS is likely to have its own </a:t>
            </a:r>
            <a:r>
              <a:rPr lang="en-US" sz="1200" i="1" kern="1200" dirty="0">
                <a:solidFill>
                  <a:schemeClr val="tx1"/>
                </a:solidFill>
                <a:effectLst/>
                <a:latin typeface="+mn-lt"/>
                <a:ea typeface="+mn-ea"/>
                <a:cs typeface="+mn-cs"/>
              </a:rPr>
              <a:t>SQL dialect, </a:t>
            </a:r>
            <a:r>
              <a:rPr lang="en-US" sz="1200" kern="1200" dirty="0">
                <a:solidFill>
                  <a:schemeClr val="tx1"/>
                </a:solidFill>
                <a:effectLst/>
                <a:latin typeface="+mn-lt"/>
                <a:ea typeface="+mn-ea"/>
                <a:cs typeface="+mn-cs"/>
              </a:rPr>
              <a:t>which includes extensions to the standard language. </a:t>
            </a:r>
          </a:p>
          <a:p>
            <a:r>
              <a:rPr lang="en-US" sz="1200" kern="1200" dirty="0">
                <a:solidFill>
                  <a:schemeClr val="tx1"/>
                </a:solidFill>
                <a:effectLst/>
                <a:latin typeface="+mn-lt"/>
                <a:ea typeface="+mn-ea"/>
                <a:cs typeface="+mn-cs"/>
              </a:rPr>
              <a:t>So when you use SQL, you need to make sure that you're using the dialect that's supported by your DBMS. </a:t>
            </a:r>
          </a:p>
          <a:p>
            <a:r>
              <a:rPr lang="en-US" sz="1200" kern="1200" dirty="0">
                <a:solidFill>
                  <a:schemeClr val="tx1"/>
                </a:solidFill>
                <a:effectLst/>
                <a:latin typeface="+mn-lt"/>
                <a:ea typeface="+mn-ea"/>
                <a:cs typeface="+mn-cs"/>
              </a:rPr>
              <a:t>In this chapter and throughout this book, all of the SQL ex­amples are for Microsoft SQL Server's dialect, which is called </a:t>
            </a:r>
            <a:r>
              <a:rPr lang="en-US" sz="1200" b="1" i="1" kern="1200" dirty="0">
                <a:solidFill>
                  <a:schemeClr val="tx1"/>
                </a:solidFill>
                <a:effectLst/>
                <a:latin typeface="+mn-lt"/>
                <a:ea typeface="+mn-ea"/>
                <a:cs typeface="+mn-cs"/>
              </a:rPr>
              <a:t>Transact-SQL</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nl-BE" altLang="nl-BE" b="1" dirty="0"/>
          </a:p>
          <a:p>
            <a:r>
              <a:rPr lang="nl-BE" altLang="nl-BE" b="0" u="sng" dirty="0"/>
              <a:t>How to Query a single table</a:t>
            </a:r>
          </a:p>
          <a:p>
            <a:endParaRPr lang="nl-BE" altLang="nl-BE" dirty="0"/>
          </a:p>
          <a:p>
            <a:r>
              <a:rPr lang="en-US" sz="1200" kern="1200" dirty="0">
                <a:solidFill>
                  <a:schemeClr val="tx1"/>
                </a:solidFill>
                <a:effectLst/>
                <a:latin typeface="+mn-lt"/>
                <a:ea typeface="+mn-ea"/>
                <a:cs typeface="+mn-cs"/>
              </a:rPr>
              <a:t>The slide shows how to use a Select statement to query a single table in a database. </a:t>
            </a:r>
          </a:p>
          <a:p>
            <a:r>
              <a:rPr lang="en-US" sz="1200" kern="1200" dirty="0">
                <a:solidFill>
                  <a:schemeClr val="tx1"/>
                </a:solidFill>
                <a:effectLst/>
                <a:latin typeface="+mn-lt"/>
                <a:ea typeface="+mn-ea"/>
                <a:cs typeface="+mn-cs"/>
              </a:rPr>
              <a:t>In the syntax summary, you can see that the </a:t>
            </a:r>
            <a:r>
              <a:rPr lang="en-US" sz="1200" b="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clause names the columns to be retrieved and the </a:t>
            </a:r>
            <a:r>
              <a:rPr lang="en-US" sz="1200" b="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clause names the table that contains the columns. </a:t>
            </a:r>
          </a:p>
          <a:p>
            <a:r>
              <a:rPr lang="en-US" sz="1200" kern="1200" dirty="0">
                <a:solidFill>
                  <a:schemeClr val="tx1"/>
                </a:solidFill>
                <a:effectLst/>
                <a:latin typeface="+mn-lt"/>
                <a:ea typeface="+mn-ea"/>
                <a:cs typeface="+mn-cs"/>
              </a:rPr>
              <a:t>You can also code a </a:t>
            </a:r>
            <a:r>
              <a:rPr lang="en-US" sz="1200" b="1" kern="1200" dirty="0">
                <a:solidFill>
                  <a:schemeClr val="tx1"/>
                </a:solidFill>
                <a:effectLst/>
                <a:latin typeface="+mn-lt"/>
                <a:ea typeface="+mn-ea"/>
                <a:cs typeface="+mn-cs"/>
              </a:rPr>
              <a:t>Where</a:t>
            </a:r>
            <a:r>
              <a:rPr lang="en-US" sz="1200" kern="1200" dirty="0">
                <a:solidFill>
                  <a:schemeClr val="tx1"/>
                </a:solidFill>
                <a:effectLst/>
                <a:latin typeface="+mn-lt"/>
                <a:ea typeface="+mn-ea"/>
                <a:cs typeface="+mn-cs"/>
              </a:rPr>
              <a:t> clause that gives criteria for the rows to be selected. </a:t>
            </a:r>
          </a:p>
          <a:p>
            <a:r>
              <a:rPr lang="en-US" sz="1200" kern="1200" dirty="0">
                <a:solidFill>
                  <a:schemeClr val="tx1"/>
                </a:solidFill>
                <a:effectLst/>
                <a:latin typeface="+mn-lt"/>
                <a:ea typeface="+mn-ea"/>
                <a:cs typeface="+mn-cs"/>
              </a:rPr>
              <a:t>And you can code an </a:t>
            </a:r>
            <a:r>
              <a:rPr lang="en-US" sz="1200" b="1" kern="1200" dirty="0">
                <a:solidFill>
                  <a:schemeClr val="tx1"/>
                </a:solidFill>
                <a:effectLst/>
                <a:latin typeface="+mn-lt"/>
                <a:ea typeface="+mn-ea"/>
                <a:cs typeface="+mn-cs"/>
              </a:rPr>
              <a:t>Order By </a:t>
            </a:r>
            <a:r>
              <a:rPr lang="en-US" sz="1200" kern="1200" dirty="0">
                <a:solidFill>
                  <a:schemeClr val="tx1"/>
                </a:solidFill>
                <a:effectLst/>
                <a:latin typeface="+mn-lt"/>
                <a:ea typeface="+mn-ea"/>
                <a:cs typeface="+mn-cs"/>
              </a:rPr>
              <a:t>clause that names one or more columns that the results should be sorted by and indicates whether each column should be sorted in ascending or descending sequence.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study the Select statement below the syntax summary, you can see how this works. </a:t>
            </a:r>
          </a:p>
          <a:p>
            <a:r>
              <a:rPr lang="en-US" sz="1200" kern="1200" dirty="0">
                <a:solidFill>
                  <a:schemeClr val="tx1"/>
                </a:solidFill>
                <a:effectLst/>
                <a:latin typeface="+mn-lt"/>
                <a:ea typeface="+mn-ea"/>
                <a:cs typeface="+mn-cs"/>
              </a:rPr>
              <a:t>Here, the Select statement retrieves columns from the Invoices table. It selects a row only if the row has a balance due that's greater than zero. And it sorts the returned rows by invoice date in ascending sequence (the default).</a:t>
            </a:r>
          </a:p>
          <a:p>
            <a:r>
              <a:rPr lang="en-US" sz="1200" kern="1200" dirty="0">
                <a:solidFill>
                  <a:schemeClr val="tx1"/>
                </a:solidFill>
                <a:effectLst/>
                <a:latin typeface="+mn-lt"/>
                <a:ea typeface="+mn-ea"/>
                <a:cs typeface="+mn-cs"/>
              </a:rPr>
              <a:t>Please note in this Select statement that the last column in the query, </a:t>
            </a:r>
            <a:r>
              <a:rPr lang="en-US" sz="1200" kern="1200" dirty="0" err="1">
                <a:solidFill>
                  <a:schemeClr val="tx1"/>
                </a:solidFill>
                <a:effectLst/>
                <a:latin typeface="+mn-lt"/>
                <a:ea typeface="+mn-ea"/>
                <a:cs typeface="+mn-cs"/>
              </a:rPr>
              <a:t>BalanceDue</a:t>
            </a:r>
            <a:r>
              <a:rPr lang="en-US" sz="1200" kern="1200" dirty="0">
                <a:solidFill>
                  <a:schemeClr val="tx1"/>
                </a:solidFill>
                <a:effectLst/>
                <a:latin typeface="+mn-lt"/>
                <a:ea typeface="+mn-ea"/>
                <a:cs typeface="+mn-cs"/>
              </a:rPr>
              <a:t>, is calculated by subtracting </a:t>
            </a:r>
            <a:r>
              <a:rPr lang="en-US" sz="1200" kern="1200" dirty="0" err="1">
                <a:solidFill>
                  <a:schemeClr val="tx1"/>
                </a:solidFill>
                <a:effectLst/>
                <a:latin typeface="+mn-lt"/>
                <a:ea typeface="+mn-ea"/>
                <a:cs typeface="+mn-cs"/>
              </a:rPr>
              <a:t>PaymentTotal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CreditTotal</a:t>
            </a:r>
            <a:r>
              <a:rPr lang="en-US" sz="1200" kern="1200" dirty="0">
                <a:solidFill>
                  <a:schemeClr val="tx1"/>
                </a:solidFill>
                <a:effectLst/>
                <a:latin typeface="+mn-lt"/>
                <a:ea typeface="+mn-ea"/>
                <a:cs typeface="+mn-cs"/>
              </a:rPr>
              <a:t> from </a:t>
            </a:r>
            <a:r>
              <a:rPr lang="en-US" sz="1200" kern="1200" dirty="0" err="1">
                <a:solidFill>
                  <a:schemeClr val="tx1"/>
                </a:solidFill>
                <a:effectLst/>
                <a:latin typeface="+mn-lt"/>
                <a:ea typeface="+mn-ea"/>
                <a:cs typeface="+mn-cs"/>
              </a:rPr>
              <a:t>InvoiceTotal</a:t>
            </a:r>
            <a:r>
              <a:rPr lang="en-US" sz="1200" kern="1200" dirty="0">
                <a:solidFill>
                  <a:schemeClr val="tx1"/>
                </a:solidFill>
                <a:effectLst/>
                <a:latin typeface="+mn-lt"/>
                <a:ea typeface="+mn-ea"/>
                <a:cs typeface="+mn-cs"/>
              </a:rPr>
              <a:t>. In other words, a column by the name of </a:t>
            </a:r>
            <a:r>
              <a:rPr lang="en-US" sz="1200" kern="1200" dirty="0" err="1">
                <a:solidFill>
                  <a:schemeClr val="tx1"/>
                </a:solidFill>
                <a:effectLst/>
                <a:latin typeface="+mn-lt"/>
                <a:ea typeface="+mn-ea"/>
                <a:cs typeface="+mn-cs"/>
              </a:rPr>
              <a:t>BalanceDue</a:t>
            </a:r>
            <a:r>
              <a:rPr lang="en-US" sz="1200" kern="1200" dirty="0">
                <a:solidFill>
                  <a:schemeClr val="tx1"/>
                </a:solidFill>
                <a:effectLst/>
                <a:latin typeface="+mn-lt"/>
                <a:ea typeface="+mn-ea"/>
                <a:cs typeface="+mn-cs"/>
              </a:rPr>
              <a:t> doesn't actually exist in the database. This type of column is called a </a:t>
            </a:r>
            <a:r>
              <a:rPr lang="en-US" sz="1200" b="1" i="1" kern="1200" dirty="0">
                <a:solidFill>
                  <a:schemeClr val="tx1"/>
                </a:solidFill>
                <a:effectLst/>
                <a:latin typeface="+mn-lt"/>
                <a:ea typeface="+mn-ea"/>
                <a:cs typeface="+mn-cs"/>
              </a:rPr>
              <a:t>calculated col­umn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it exists only in the results of the query.</a:t>
            </a:r>
          </a:p>
          <a:p>
            <a:endParaRPr lang="nl-BE" altLang="nl-BE" dirty="0"/>
          </a:p>
        </p:txBody>
      </p:sp>
    </p:spTree>
    <p:extLst>
      <p:ext uri="{BB962C8B-B14F-4D97-AF65-F5344CB8AC3E}">
        <p14:creationId xmlns:p14="http://schemas.microsoft.com/office/powerpoint/2010/main" val="368844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0E964476-C146-4678-92ED-87C46C3E961B}" type="slidenum">
              <a:rPr lang="en-US" altLang="nl-BE" sz="1200"/>
              <a:pPr algn="r"/>
              <a:t>20</a:t>
            </a:fld>
            <a:endParaRPr lang="en-US" altLang="nl-BE" sz="120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figure also shows the </a:t>
            </a:r>
            <a:r>
              <a:rPr lang="en-US" sz="1200" i="1" kern="1200" dirty="0">
                <a:solidFill>
                  <a:schemeClr val="tx1"/>
                </a:solidFill>
                <a:effectLst/>
                <a:latin typeface="+mn-lt"/>
                <a:ea typeface="+mn-ea"/>
                <a:cs typeface="+mn-cs"/>
              </a:rPr>
              <a:t>result table,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result set, </a:t>
            </a:r>
            <a:r>
              <a:rPr lang="en-US" sz="1200" kern="1200" dirty="0">
                <a:solidFill>
                  <a:schemeClr val="tx1"/>
                </a:solidFill>
                <a:effectLst/>
                <a:latin typeface="+mn-lt"/>
                <a:ea typeface="+mn-ea"/>
                <a:cs typeface="+mn-cs"/>
              </a:rPr>
              <a:t>that's returned by the Select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a:t>
            </a:r>
            <a:r>
              <a:rPr lang="en-US" sz="1200" kern="1200" dirty="0">
                <a:solidFill>
                  <a:schemeClr val="tx1"/>
                </a:solidFill>
                <a:effectLst/>
                <a:latin typeface="+mn-lt"/>
                <a:ea typeface="+mn-ea"/>
                <a:cs typeface="+mn-cs"/>
              </a:rPr>
              <a:t>result set is a logical table that's created temporarily within the database</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When </a:t>
            </a:r>
            <a:r>
              <a:rPr lang="en-US" sz="1200" kern="1200" dirty="0">
                <a:solidFill>
                  <a:schemeClr val="tx1"/>
                </a:solidFill>
                <a:effectLst/>
                <a:latin typeface="+mn-lt"/>
                <a:ea typeface="+mn-ea"/>
                <a:cs typeface="+mn-cs"/>
              </a:rPr>
              <a:t>an application requests data from a database, it receives a result set.</a:t>
            </a:r>
          </a:p>
          <a:p>
            <a:endParaRPr lang="nl-BE" altLang="nl-BE" dirty="0"/>
          </a:p>
        </p:txBody>
      </p:sp>
    </p:spTree>
    <p:extLst>
      <p:ext uri="{BB962C8B-B14F-4D97-AF65-F5344CB8AC3E}">
        <p14:creationId xmlns:p14="http://schemas.microsoft.com/office/powerpoint/2010/main" val="9487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8A04605-8EA9-491C-8024-5CD5B51A27C7}" type="slidenum">
              <a:rPr lang="en-US" altLang="nl-BE" sz="1200"/>
              <a:pPr algn="r"/>
              <a:t>3</a:t>
            </a:fld>
            <a:endParaRPr lang="en-US" altLang="nl-BE"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66234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97285D5-1787-4FAB-A80B-6911B7059F57}" type="slidenum">
              <a:rPr lang="en-US" altLang="nl-BE" sz="1200"/>
              <a:pPr algn="r"/>
              <a:t>21</a:t>
            </a:fld>
            <a:endParaRPr lang="en-US" altLang="nl-BE" sz="120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3984688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7753341C-B4A7-4015-923C-364BE6631952}" type="slidenum">
              <a:rPr lang="en-US" altLang="nl-BE" sz="1200"/>
              <a:pPr algn="r"/>
              <a:t>22</a:t>
            </a:fld>
            <a:endParaRPr lang="en-US" altLang="nl-BE"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join data from two or more tables</a:t>
            </a:r>
          </a:p>
          <a:p>
            <a:endParaRPr lang="nl-BE" altLang="nl-BE" dirty="0"/>
          </a:p>
          <a:p>
            <a:r>
              <a:rPr lang="en-US" sz="1200" kern="1200" dirty="0">
                <a:solidFill>
                  <a:schemeClr val="tx1"/>
                </a:solidFill>
                <a:effectLst/>
                <a:latin typeface="+mn-lt"/>
                <a:ea typeface="+mn-ea"/>
                <a:cs typeface="+mn-cs"/>
              </a:rPr>
              <a:t>The slide presents the syntax of the Select statement for retrieving data from two tables. </a:t>
            </a:r>
          </a:p>
          <a:p>
            <a:r>
              <a:rPr lang="en-US" sz="1200" kern="1200" dirty="0">
                <a:solidFill>
                  <a:schemeClr val="tx1"/>
                </a:solidFill>
                <a:effectLst/>
                <a:latin typeface="+mn-lt"/>
                <a:ea typeface="+mn-ea"/>
                <a:cs typeface="+mn-cs"/>
              </a:rPr>
              <a:t>This type of operation is called a </a:t>
            </a:r>
            <a:r>
              <a:rPr lang="en-US" sz="1200" b="1" i="1" kern="1200" dirty="0">
                <a:solidFill>
                  <a:schemeClr val="tx1"/>
                </a:solidFill>
                <a:effectLst/>
                <a:latin typeface="+mn-lt"/>
                <a:ea typeface="+mn-ea"/>
                <a:cs typeface="+mn-cs"/>
              </a:rPr>
              <a:t>join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the data from the two tables is joined together into a single result set. </a:t>
            </a:r>
          </a:p>
          <a:p>
            <a:r>
              <a:rPr lang="en-US" sz="1200" kern="1200" dirty="0">
                <a:solidFill>
                  <a:schemeClr val="tx1"/>
                </a:solidFill>
                <a:effectLst/>
                <a:latin typeface="+mn-lt"/>
                <a:ea typeface="+mn-ea"/>
                <a:cs typeface="+mn-cs"/>
              </a:rPr>
              <a:t>For example, the Select statement in this figure joins data from the Invoices and Vendors table into a single result set.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t>
            </a:r>
            <a:r>
              <a:rPr lang="en-US" sz="1200" b="1" i="1" kern="1200" dirty="0">
                <a:solidFill>
                  <a:schemeClr val="tx1"/>
                </a:solidFill>
                <a:effectLst/>
                <a:latin typeface="+mn-lt"/>
                <a:ea typeface="+mn-ea"/>
                <a:cs typeface="+mn-cs"/>
              </a:rPr>
              <a:t>inner join </a:t>
            </a:r>
            <a:r>
              <a:rPr lang="en-US" sz="1200" kern="1200" dirty="0">
                <a:solidFill>
                  <a:schemeClr val="tx1"/>
                </a:solidFill>
                <a:effectLst/>
                <a:latin typeface="+mn-lt"/>
                <a:ea typeface="+mn-ea"/>
                <a:cs typeface="+mn-cs"/>
              </a:rPr>
              <a:t>is the most common type of join. When you use an inner join, rows from the two tables in the join are included in the result set only if their related columns match. </a:t>
            </a:r>
          </a:p>
          <a:p>
            <a:r>
              <a:rPr lang="en-US" sz="1200" kern="1200" dirty="0">
                <a:solidFill>
                  <a:schemeClr val="tx1"/>
                </a:solidFill>
                <a:effectLst/>
                <a:latin typeface="+mn-lt"/>
                <a:ea typeface="+mn-ea"/>
                <a:cs typeface="+mn-cs"/>
              </a:rPr>
              <a:t>These matching columns are specified in the </a:t>
            </a:r>
            <a:r>
              <a:rPr lang="en-US" sz="1200" i="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clause of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a:t>
            </a:r>
          </a:p>
          <a:p>
            <a:r>
              <a:rPr lang="en-US" sz="1200" kern="1200" dirty="0">
                <a:solidFill>
                  <a:schemeClr val="tx1"/>
                </a:solidFill>
                <a:effectLst/>
                <a:latin typeface="+mn-lt"/>
                <a:ea typeface="+mn-ea"/>
                <a:cs typeface="+mn-cs"/>
              </a:rPr>
              <a:t>In the Select statement in this figure, for ex­ample, rows from the Invoices and Vendors tables are included only if the value of the </a:t>
            </a:r>
            <a:r>
              <a:rPr lang="en-US" sz="1200" kern="1200" dirty="0" err="1">
                <a:solidFill>
                  <a:schemeClr val="tx1"/>
                </a:solidFill>
                <a:effectLst/>
                <a:latin typeface="+mn-lt"/>
                <a:ea typeface="+mn-ea"/>
                <a:cs typeface="+mn-cs"/>
              </a:rPr>
              <a:t>VendorID</a:t>
            </a:r>
            <a:r>
              <a:rPr lang="en-US" sz="1200" kern="1200" dirty="0">
                <a:solidFill>
                  <a:schemeClr val="tx1"/>
                </a:solidFill>
                <a:effectLst/>
                <a:latin typeface="+mn-lt"/>
                <a:ea typeface="+mn-ea"/>
                <a:cs typeface="+mn-cs"/>
              </a:rPr>
              <a:t> column in the Vendors table matches the value of the </a:t>
            </a:r>
            <a:r>
              <a:rPr lang="en-US" sz="1200" kern="1200" dirty="0" err="1">
                <a:solidFill>
                  <a:schemeClr val="tx1"/>
                </a:solidFill>
                <a:effectLst/>
                <a:latin typeface="+mn-lt"/>
                <a:ea typeface="+mn-ea"/>
                <a:cs typeface="+mn-cs"/>
              </a:rPr>
              <a:t>VendorlD</a:t>
            </a:r>
            <a:r>
              <a:rPr lang="en-US" sz="1200" kern="1200" dirty="0">
                <a:solidFill>
                  <a:schemeClr val="tx1"/>
                </a:solidFill>
                <a:effectLst/>
                <a:latin typeface="+mn-lt"/>
                <a:ea typeface="+mn-ea"/>
                <a:cs typeface="+mn-cs"/>
              </a:rPr>
              <a:t> column in one or more rows in the </a:t>
            </a:r>
            <a:r>
              <a:rPr lang="en-US" sz="1200" kern="1200" dirty="0" err="1">
                <a:solidFill>
                  <a:schemeClr val="tx1"/>
                </a:solidFill>
                <a:effectLst/>
                <a:latin typeface="+mn-lt"/>
                <a:ea typeface="+mn-ea"/>
                <a:cs typeface="+mn-cs"/>
              </a:rPr>
              <a:t>lnvoices</a:t>
            </a:r>
            <a:r>
              <a:rPr lang="en-US" sz="1200" kern="1200" dirty="0">
                <a:solidFill>
                  <a:schemeClr val="tx1"/>
                </a:solidFill>
                <a:effectLst/>
                <a:latin typeface="+mn-lt"/>
                <a:ea typeface="+mn-ea"/>
                <a:cs typeface="+mn-cs"/>
              </a:rPr>
              <a:t> table. If there aren't any invoices fora particular vendor, that vendor won't be included in the result set.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this figure shows how to join data from two tables, you should know that you can extend this syntax to join data from additional tables. </a:t>
            </a:r>
          </a:p>
          <a:p>
            <a:r>
              <a:rPr lang="en-US" sz="1200" kern="1200" dirty="0">
                <a:solidFill>
                  <a:schemeClr val="tx1"/>
                </a:solidFill>
                <a:effectLst/>
                <a:latin typeface="+mn-lt"/>
                <a:ea typeface="+mn-ea"/>
                <a:cs typeface="+mn-cs"/>
              </a:rPr>
              <a:t>If, for example, you want to include data from the </a:t>
            </a:r>
            <a:r>
              <a:rPr lang="en-US" sz="1200" i="1" kern="1200" dirty="0" err="1">
                <a:solidFill>
                  <a:schemeClr val="tx1"/>
                </a:solidFill>
                <a:effectLst/>
                <a:latin typeface="+mn-lt"/>
                <a:ea typeface="+mn-ea"/>
                <a:cs typeface="+mn-cs"/>
              </a:rPr>
              <a:t>InvoiceLineltems</a:t>
            </a:r>
            <a:r>
              <a:rPr lang="en-US" sz="1200" kern="1200" dirty="0">
                <a:solidFill>
                  <a:schemeClr val="tx1"/>
                </a:solidFill>
                <a:effectLst/>
                <a:latin typeface="+mn-lt"/>
                <a:ea typeface="+mn-ea"/>
                <a:cs typeface="+mn-cs"/>
              </a:rPr>
              <a:t> table in the results shown in this figure, you can code the </a:t>
            </a:r>
            <a:r>
              <a:rPr lang="en-US" sz="1200" i="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clause of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like this: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From Vendors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Join Invoices</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a:t>
            </a:r>
            <a:r>
              <a:rPr lang="en-US" sz="1200" b="1" kern="1200" dirty="0" err="1">
                <a:solidFill>
                  <a:schemeClr val="tx1"/>
                </a:solidFill>
                <a:effectLst/>
                <a:latin typeface="+mn-lt"/>
                <a:ea typeface="+mn-ea"/>
                <a:cs typeface="+mn-cs"/>
              </a:rPr>
              <a:t>Vendors.VendorID</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Invoices.VendorID</a:t>
            </a:r>
            <a:r>
              <a:rPr lang="en-US" sz="1200" b="1"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Join </a:t>
            </a:r>
            <a:r>
              <a:rPr lang="en-US" sz="1200" b="1" kern="1200" dirty="0" err="1">
                <a:solidFill>
                  <a:schemeClr val="tx1"/>
                </a:solidFill>
                <a:effectLst/>
                <a:latin typeface="+mn-lt"/>
                <a:ea typeface="+mn-ea"/>
                <a:cs typeface="+mn-cs"/>
              </a:rPr>
              <a:t>InvoiceLineitems</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a:t>
            </a:r>
            <a:r>
              <a:rPr lang="en-US" sz="1200" b="1" kern="1200" dirty="0" err="1">
                <a:solidFill>
                  <a:schemeClr val="tx1"/>
                </a:solidFill>
                <a:effectLst/>
                <a:latin typeface="+mn-lt"/>
                <a:ea typeface="+mn-ea"/>
                <a:cs typeface="+mn-cs"/>
              </a:rPr>
              <a:t>Invoices.InvoiceID</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InvoiceLineitems.InvoiceID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in the column list of the Select statement, you can include any of the columns in the </a:t>
            </a:r>
            <a:r>
              <a:rPr lang="en-US" sz="1200" kern="1200" dirty="0" err="1">
                <a:solidFill>
                  <a:schemeClr val="tx1"/>
                </a:solidFill>
                <a:effectLst/>
                <a:latin typeface="+mn-lt"/>
                <a:ea typeface="+mn-ea"/>
                <a:cs typeface="+mn-cs"/>
              </a:rPr>
              <a:t>lnvoiceLineltems</a:t>
            </a:r>
            <a:r>
              <a:rPr lang="en-US" sz="1200" kern="1200" dirty="0">
                <a:solidFill>
                  <a:schemeClr val="tx1"/>
                </a:solidFill>
                <a:effectLst/>
                <a:latin typeface="+mn-lt"/>
                <a:ea typeface="+mn-ea"/>
                <a:cs typeface="+mn-cs"/>
              </a:rPr>
              <a:t> table.</a:t>
            </a:r>
          </a:p>
          <a:p>
            <a:endParaRPr lang="nl-BE" altLang="nl-BE" dirty="0"/>
          </a:p>
        </p:txBody>
      </p:sp>
    </p:spTree>
    <p:extLst>
      <p:ext uri="{BB962C8B-B14F-4D97-AF65-F5344CB8AC3E}">
        <p14:creationId xmlns:p14="http://schemas.microsoft.com/office/powerpoint/2010/main" val="229208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855D645C-1444-4FE4-A0D3-9AE2B4D1F9B1}" type="slidenum">
              <a:rPr lang="en-US" altLang="nl-BE" sz="1200"/>
              <a:pPr algn="r"/>
              <a:t>23</a:t>
            </a:fld>
            <a:endParaRPr lang="en-US" altLang="nl-BE" sz="12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2685820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ACE5B0F-D56B-4D7A-8664-29A41BB99EBA}" type="slidenum">
              <a:rPr lang="en-US" altLang="nl-BE" sz="1200"/>
              <a:pPr algn="r"/>
              <a:t>24</a:t>
            </a:fld>
            <a:endParaRPr lang="en-US" altLang="nl-BE"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37770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030BFDF-0E47-4C94-9A75-F7B298ED2F5A}" type="slidenum">
              <a:rPr lang="en-US" altLang="nl-BE" sz="1200"/>
              <a:pPr algn="r"/>
              <a:t>25</a:t>
            </a:fld>
            <a:endParaRPr lang="en-US" altLang="nl-BE" sz="12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add, update, and delete data in a table</a:t>
            </a:r>
          </a:p>
          <a:p>
            <a:endParaRPr lang="nl-BE" altLang="nl-BE" dirty="0"/>
          </a:p>
          <a:p>
            <a:r>
              <a:rPr lang="en-US" sz="1200" kern="1200" dirty="0">
                <a:solidFill>
                  <a:schemeClr val="tx1"/>
                </a:solidFill>
                <a:effectLst/>
                <a:latin typeface="+mn-lt"/>
                <a:ea typeface="+mn-ea"/>
                <a:cs typeface="+mn-cs"/>
              </a:rPr>
              <a:t>This and the next two slides present the basic syntax of the SQL </a:t>
            </a:r>
            <a:r>
              <a:rPr lang="en-US" sz="1200" i="1"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Delete</a:t>
            </a:r>
            <a:r>
              <a:rPr lang="en-US" sz="1200" kern="1200" dirty="0">
                <a:solidFill>
                  <a:schemeClr val="tx1"/>
                </a:solidFill>
                <a:effectLst/>
                <a:latin typeface="+mn-lt"/>
                <a:ea typeface="+mn-ea"/>
                <a:cs typeface="+mn-cs"/>
              </a:rPr>
              <a:t> statements.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use the Insert statement to insert one or more rows into a table. </a:t>
            </a:r>
          </a:p>
          <a:p>
            <a:r>
              <a:rPr lang="en-US" sz="1200" kern="1200" dirty="0">
                <a:solidFill>
                  <a:schemeClr val="tx1"/>
                </a:solidFill>
                <a:effectLst/>
                <a:latin typeface="+mn-lt"/>
                <a:ea typeface="+mn-ea"/>
                <a:cs typeface="+mn-cs"/>
              </a:rPr>
              <a:t>As you can see (in this and the next slide), the syntax of this statement is different depending on whether you're adding a single row or selected rows.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add a single row to a table, you specify the name of the table you want to add the row to, the names of the columns you're supplying data for, and the values for those columns. </a:t>
            </a:r>
          </a:p>
          <a:p>
            <a:r>
              <a:rPr lang="en-US" sz="1200" kern="1200" dirty="0">
                <a:solidFill>
                  <a:schemeClr val="tx1"/>
                </a:solidFill>
                <a:effectLst/>
                <a:latin typeface="+mn-lt"/>
                <a:ea typeface="+mn-ea"/>
                <a:cs typeface="+mn-cs"/>
              </a:rPr>
              <a:t>The example in this figure adds a row to the Terms table. Because the value of the </a:t>
            </a:r>
            <a:r>
              <a:rPr lang="en-US" sz="1200" kern="1200" dirty="0" err="1">
                <a:solidFill>
                  <a:schemeClr val="tx1"/>
                </a:solidFill>
                <a:effectLst/>
                <a:latin typeface="+mn-lt"/>
                <a:ea typeface="+mn-ea"/>
                <a:cs typeface="+mn-cs"/>
              </a:rPr>
              <a:t>TermsID</a:t>
            </a:r>
            <a:r>
              <a:rPr lang="en-US" sz="1200" kern="1200" dirty="0">
                <a:solidFill>
                  <a:schemeClr val="tx1"/>
                </a:solidFill>
                <a:effectLst/>
                <a:latin typeface="+mn-lt"/>
                <a:ea typeface="+mn-ea"/>
                <a:cs typeface="+mn-cs"/>
              </a:rPr>
              <a:t> column is generated automatically, though, it's not included in the Insert statement. </a:t>
            </a:r>
          </a:p>
          <a:p>
            <a:r>
              <a:rPr lang="en-US" sz="1200" kern="1200" dirty="0">
                <a:solidFill>
                  <a:schemeClr val="tx1"/>
                </a:solidFill>
                <a:effectLst/>
                <a:latin typeface="+mn-lt"/>
                <a:ea typeface="+mn-ea"/>
                <a:cs typeface="+mn-cs"/>
              </a:rPr>
              <a:t>If you're going to supply values for all the columns in a table, you can omit the column names, but then you must be sure to specify the values in the same order as the columns appear in the table.</a:t>
            </a:r>
          </a:p>
          <a:p>
            <a:r>
              <a:rPr lang="en-US" sz="1200" kern="1200" dirty="0">
                <a:solidFill>
                  <a:schemeClr val="tx1"/>
                </a:solidFill>
                <a:effectLst/>
                <a:latin typeface="+mn-lt"/>
                <a:ea typeface="+mn-ea"/>
                <a:cs typeface="+mn-cs"/>
              </a:rPr>
              <a:t>Note that you typically use single quotes to identify strings. For example, the string for the </a:t>
            </a:r>
            <a:r>
              <a:rPr lang="en-US" sz="1200" i="1" kern="1200" dirty="0">
                <a:solidFill>
                  <a:schemeClr val="tx1"/>
                </a:solidFill>
                <a:effectLst/>
                <a:latin typeface="+mn-lt"/>
                <a:ea typeface="+mn-ea"/>
                <a:cs typeface="+mn-cs"/>
              </a:rPr>
              <a:t>Description</a:t>
            </a:r>
            <a:r>
              <a:rPr lang="en-US" sz="1200" kern="1200" dirty="0">
                <a:solidFill>
                  <a:schemeClr val="tx1"/>
                </a:solidFill>
                <a:effectLst/>
                <a:latin typeface="+mn-lt"/>
                <a:ea typeface="+mn-ea"/>
                <a:cs typeface="+mn-cs"/>
              </a:rPr>
              <a:t> column is enclosed in single quotes. </a:t>
            </a:r>
          </a:p>
          <a:p>
            <a:r>
              <a:rPr lang="en-US" sz="1200" kern="1200" dirty="0">
                <a:solidFill>
                  <a:schemeClr val="tx1"/>
                </a:solidFill>
                <a:effectLst/>
                <a:latin typeface="+mn-lt"/>
                <a:ea typeface="+mn-ea"/>
                <a:cs typeface="+mn-cs"/>
              </a:rPr>
              <a:t>However, if a string value contains a single quote, you'll need to replace the single quote with two single quotes.</a:t>
            </a:r>
            <a:endParaRPr lang="nl-BE" altLang="nl-BE" dirty="0"/>
          </a:p>
          <a:p>
            <a:endParaRPr lang="nl-BE" altLang="nl-BE" dirty="0"/>
          </a:p>
        </p:txBody>
      </p:sp>
    </p:spTree>
    <p:extLst>
      <p:ext uri="{BB962C8B-B14F-4D97-AF65-F5344CB8AC3E}">
        <p14:creationId xmlns:p14="http://schemas.microsoft.com/office/powerpoint/2010/main" val="399499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4DCC0BE3-130B-4A23-BDBC-B2518DA4C2FB}" type="slidenum">
              <a:rPr lang="en-US" altLang="nl-BE" sz="1200"/>
              <a:pPr algn="r"/>
              <a:t>26</a:t>
            </a:fld>
            <a:endParaRPr lang="en-US" altLang="nl-BE" sz="12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ltLang="nl-BE" b="0" u="sng" dirty="0"/>
              <a:t>How </a:t>
            </a:r>
            <a:r>
              <a:rPr lang="nl-BE" altLang="nl-BE" b="0" u="sng" dirty="0" err="1"/>
              <a:t>to</a:t>
            </a:r>
            <a:r>
              <a:rPr lang="nl-BE" altLang="nl-BE" b="0" u="sng" dirty="0"/>
              <a:t> </a:t>
            </a:r>
            <a:r>
              <a:rPr lang="nl-BE" altLang="nl-BE" b="0" u="sng" dirty="0" err="1"/>
              <a:t>add</a:t>
            </a:r>
            <a:r>
              <a:rPr lang="nl-BE" altLang="nl-BE" b="0" u="sng" dirty="0"/>
              <a:t>, update, </a:t>
            </a:r>
            <a:r>
              <a:rPr lang="nl-BE" altLang="nl-BE" b="0" u="sng" dirty="0" err="1"/>
              <a:t>and</a:t>
            </a:r>
            <a:r>
              <a:rPr lang="nl-BE" altLang="nl-BE" b="0" u="sng" dirty="0"/>
              <a:t> delete data in a </a:t>
            </a:r>
            <a:r>
              <a:rPr lang="nl-BE" altLang="nl-BE" b="0" u="sng" dirty="0" err="1"/>
              <a:t>table</a:t>
            </a:r>
            <a:endParaRPr lang="nl-BE" altLang="nl-BE" b="0" u="sng"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add selected rows to a table, you include a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within the </a:t>
            </a:r>
            <a:r>
              <a:rPr lang="en-US" sz="1200" i="1"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statement. </a:t>
            </a:r>
          </a:p>
          <a:p>
            <a:r>
              <a:rPr lang="en-US" sz="1200" kern="1200" dirty="0">
                <a:solidFill>
                  <a:schemeClr val="tx1"/>
                </a:solidFill>
                <a:effectLst/>
                <a:latin typeface="+mn-lt"/>
                <a:ea typeface="+mn-ea"/>
                <a:cs typeface="+mn-cs"/>
              </a:rPr>
              <a:t>Then,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retrieves data from one or more  tables based on the conditions you specify, and the </a:t>
            </a:r>
            <a:r>
              <a:rPr lang="en-US" sz="1200" i="1"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statement adds rows with that data to another table. </a:t>
            </a:r>
          </a:p>
          <a:p>
            <a:r>
              <a:rPr lang="en-US" sz="1200" kern="1200" dirty="0">
                <a:solidFill>
                  <a:schemeClr val="tx1"/>
                </a:solidFill>
                <a:effectLst/>
                <a:latin typeface="+mn-lt"/>
                <a:ea typeface="+mn-ea"/>
                <a:cs typeface="+mn-cs"/>
              </a:rPr>
              <a:t>In the example in this figure,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selects all the columns from the rows in the </a:t>
            </a:r>
            <a:r>
              <a:rPr lang="en-US" sz="1200" i="1" kern="1200" dirty="0">
                <a:solidFill>
                  <a:schemeClr val="tx1"/>
                </a:solidFill>
                <a:effectLst/>
                <a:latin typeface="+mn-lt"/>
                <a:ea typeface="+mn-ea"/>
                <a:cs typeface="+mn-cs"/>
              </a:rPr>
              <a:t>Invoices</a:t>
            </a:r>
            <a:r>
              <a:rPr lang="en-US" sz="1200" kern="1200" dirty="0">
                <a:solidFill>
                  <a:schemeClr val="tx1"/>
                </a:solidFill>
                <a:effectLst/>
                <a:latin typeface="+mn-lt"/>
                <a:ea typeface="+mn-ea"/>
                <a:cs typeface="+mn-cs"/>
              </a:rPr>
              <a:t> table that have been paid in full and  inserts them into a table named </a:t>
            </a:r>
            <a:r>
              <a:rPr lang="en-US" sz="1200" i="1" kern="1200" dirty="0" err="1">
                <a:solidFill>
                  <a:schemeClr val="tx1"/>
                </a:solidFill>
                <a:effectLst/>
                <a:latin typeface="+mn-lt"/>
                <a:ea typeface="+mn-ea"/>
                <a:cs typeface="+mn-cs"/>
              </a:rPr>
              <a:t>InvoiceArchive</a:t>
            </a:r>
            <a:r>
              <a:rPr lang="en-US" sz="12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973120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3A94D3C0-B221-487B-B738-44DAFB8300D8}" type="slidenum">
              <a:rPr lang="en-US" altLang="nl-BE" sz="1200"/>
              <a:pPr algn="r"/>
              <a:t>27</a:t>
            </a:fld>
            <a:endParaRPr lang="en-US" altLang="nl-BE" sz="12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ltLang="nl-BE" b="0" u="sng" dirty="0"/>
              <a:t>How </a:t>
            </a:r>
            <a:r>
              <a:rPr lang="nl-BE" altLang="nl-BE" b="0" u="sng" dirty="0" err="1"/>
              <a:t>to</a:t>
            </a:r>
            <a:r>
              <a:rPr lang="nl-BE" altLang="nl-BE" b="0" u="sng" dirty="0"/>
              <a:t> </a:t>
            </a:r>
            <a:r>
              <a:rPr lang="nl-BE" altLang="nl-BE" b="0" u="sng" dirty="0" err="1"/>
              <a:t>add</a:t>
            </a:r>
            <a:r>
              <a:rPr lang="nl-BE" altLang="nl-BE" b="0" u="sng" dirty="0"/>
              <a:t>, update, </a:t>
            </a:r>
            <a:r>
              <a:rPr lang="nl-BE" altLang="nl-BE" b="0" u="sng" dirty="0" err="1"/>
              <a:t>and</a:t>
            </a:r>
            <a:r>
              <a:rPr lang="nl-BE" altLang="nl-BE" b="0" u="sng" dirty="0"/>
              <a:t> delete data in a </a:t>
            </a:r>
            <a:r>
              <a:rPr lang="nl-BE" altLang="nl-BE" b="0" u="sng" dirty="0" err="1"/>
              <a:t>table</a:t>
            </a:r>
            <a:endParaRPr lang="nl-BE" altLang="nl-BE" b="0" u="sng"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change the values of one or more columns in a table, you use the </a:t>
            </a:r>
            <a:r>
              <a:rPr lang="en-US" sz="1200" i="1"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statement. </a:t>
            </a:r>
          </a:p>
          <a:p>
            <a:r>
              <a:rPr lang="en-US" sz="1200" kern="1200" dirty="0">
                <a:solidFill>
                  <a:schemeClr val="tx1"/>
                </a:solidFill>
                <a:effectLst/>
                <a:latin typeface="+mn-lt"/>
                <a:ea typeface="+mn-ea"/>
                <a:cs typeface="+mn-cs"/>
              </a:rPr>
              <a:t>On this statement, you specify the name of the table you  want to  update, the names of the columns you want to change and expressions that indicate how you want to change them, and a condition that identifies  the rows  you want to change. </a:t>
            </a:r>
          </a:p>
          <a:p>
            <a:r>
              <a:rPr lang="en-US" sz="1200" kern="1200" dirty="0">
                <a:solidFill>
                  <a:schemeClr val="tx1"/>
                </a:solidFill>
                <a:effectLst/>
                <a:latin typeface="+mn-lt"/>
                <a:ea typeface="+mn-ea"/>
                <a:cs typeface="+mn-cs"/>
              </a:rPr>
              <a:t>In the example in this figure, the </a:t>
            </a:r>
            <a:r>
              <a:rPr lang="en-US" sz="1200" i="1"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statement changes the </a:t>
            </a:r>
            <a:r>
              <a:rPr lang="en-US" sz="1200" i="1" kern="1200" dirty="0" err="1">
                <a:solidFill>
                  <a:schemeClr val="tx1"/>
                </a:solidFill>
                <a:effectLst/>
                <a:latin typeface="+mn-lt"/>
                <a:ea typeface="+mn-ea"/>
                <a:cs typeface="+mn-cs"/>
              </a:rPr>
              <a:t>TermsID</a:t>
            </a:r>
            <a:r>
              <a:rPr lang="en-US" sz="1200" kern="1200" dirty="0">
                <a:solidFill>
                  <a:schemeClr val="tx1"/>
                </a:solidFill>
                <a:effectLst/>
                <a:latin typeface="+mn-lt"/>
                <a:ea typeface="+mn-ea"/>
                <a:cs typeface="+mn-cs"/>
              </a:rPr>
              <a:t> value to 4 for each row in the </a:t>
            </a:r>
            <a:r>
              <a:rPr lang="en-US" sz="1200" i="1" kern="1200" dirty="0">
                <a:solidFill>
                  <a:schemeClr val="tx1"/>
                </a:solidFill>
                <a:effectLst/>
                <a:latin typeface="+mn-lt"/>
                <a:ea typeface="+mn-ea"/>
                <a:cs typeface="+mn-cs"/>
              </a:rPr>
              <a:t>Invoices</a:t>
            </a:r>
            <a:r>
              <a:rPr lang="en-US" sz="1200" kern="1200" dirty="0">
                <a:solidFill>
                  <a:schemeClr val="tx1"/>
                </a:solidFill>
                <a:effectLst/>
                <a:latin typeface="+mn-lt"/>
                <a:ea typeface="+mn-ea"/>
                <a:cs typeface="+mn-cs"/>
              </a:rPr>
              <a:t> table that has a </a:t>
            </a:r>
            <a:r>
              <a:rPr lang="en-US" sz="1200" i="1" kern="1200" dirty="0" err="1">
                <a:solidFill>
                  <a:schemeClr val="tx1"/>
                </a:solidFill>
                <a:effectLst/>
                <a:latin typeface="+mn-lt"/>
                <a:ea typeface="+mn-ea"/>
                <a:cs typeface="+mn-cs"/>
              </a:rPr>
              <a:t>TermsID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value of 1.</a:t>
            </a:r>
          </a:p>
        </p:txBody>
      </p:sp>
    </p:spTree>
    <p:extLst>
      <p:ext uri="{BB962C8B-B14F-4D97-AF65-F5344CB8AC3E}">
        <p14:creationId xmlns:p14="http://schemas.microsoft.com/office/powerpoint/2010/main" val="271386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0795514A-3D10-4541-B028-81D55C073075}" type="slidenum">
              <a:rPr lang="en-US" altLang="nl-BE" sz="1200"/>
              <a:pPr algn="r"/>
              <a:t>28</a:t>
            </a:fld>
            <a:endParaRPr lang="en-US" altLang="nl-BE" sz="12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ltLang="nl-BE" b="0" u="sng" dirty="0"/>
              <a:t>How </a:t>
            </a:r>
            <a:r>
              <a:rPr lang="nl-BE" altLang="nl-BE" b="0" u="sng" dirty="0" err="1"/>
              <a:t>to</a:t>
            </a:r>
            <a:r>
              <a:rPr lang="nl-BE" altLang="nl-BE" b="0" u="sng" dirty="0"/>
              <a:t> </a:t>
            </a:r>
            <a:r>
              <a:rPr lang="nl-BE" altLang="nl-BE" b="0" u="sng" dirty="0" err="1"/>
              <a:t>add</a:t>
            </a:r>
            <a:r>
              <a:rPr lang="nl-BE" altLang="nl-BE" b="0" u="sng" dirty="0"/>
              <a:t>, update, </a:t>
            </a:r>
            <a:r>
              <a:rPr lang="nl-BE" altLang="nl-BE" b="0" u="sng" dirty="0" err="1"/>
              <a:t>and</a:t>
            </a:r>
            <a:r>
              <a:rPr lang="nl-BE" altLang="nl-BE" b="0" u="sng" dirty="0"/>
              <a:t> delete data in a </a:t>
            </a:r>
            <a:r>
              <a:rPr lang="nl-BE" altLang="nl-BE" b="0" u="sng" dirty="0" err="1"/>
              <a:t>table</a:t>
            </a:r>
            <a:endParaRPr lang="nl-BE" altLang="nl-BE" b="0" u="sng"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delete rows from a table, you use the </a:t>
            </a:r>
            <a:r>
              <a:rPr lang="en-US" sz="1200" i="1" kern="1200" dirty="0">
                <a:solidFill>
                  <a:schemeClr val="tx1"/>
                </a:solidFill>
                <a:effectLst/>
                <a:latin typeface="+mn-lt"/>
                <a:ea typeface="+mn-ea"/>
                <a:cs typeface="+mn-cs"/>
              </a:rPr>
              <a:t>Delete</a:t>
            </a:r>
            <a:r>
              <a:rPr lang="en-US" sz="1200" kern="1200" dirty="0">
                <a:solidFill>
                  <a:schemeClr val="tx1"/>
                </a:solidFill>
                <a:effectLst/>
                <a:latin typeface="+mn-lt"/>
                <a:ea typeface="+mn-ea"/>
                <a:cs typeface="+mn-cs"/>
              </a:rPr>
              <a:t> statement. </a:t>
            </a:r>
          </a:p>
          <a:p>
            <a:r>
              <a:rPr lang="en-US" sz="1200" kern="1200" dirty="0">
                <a:solidFill>
                  <a:schemeClr val="tx1"/>
                </a:solidFill>
                <a:effectLst/>
                <a:latin typeface="+mn-lt"/>
                <a:ea typeface="+mn-ea"/>
                <a:cs typeface="+mn-cs"/>
              </a:rPr>
              <a:t>On this state­ment, you specify the table you want to delete rows from and a condition that indicates the rows you want to delete. </a:t>
            </a:r>
          </a:p>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Delete</a:t>
            </a:r>
            <a:r>
              <a:rPr lang="en-US" sz="1200" kern="1200" dirty="0">
                <a:solidFill>
                  <a:schemeClr val="tx1"/>
                </a:solidFill>
                <a:effectLst/>
                <a:latin typeface="+mn-lt"/>
                <a:ea typeface="+mn-ea"/>
                <a:cs typeface="+mn-cs"/>
              </a:rPr>
              <a:t> statement in this figure deletes all the rows from the </a:t>
            </a:r>
            <a:r>
              <a:rPr lang="en-US" sz="1200" i="1" kern="1200" dirty="0">
                <a:solidFill>
                  <a:schemeClr val="tx1"/>
                </a:solidFill>
                <a:effectLst/>
                <a:latin typeface="+mn-lt"/>
                <a:ea typeface="+mn-ea"/>
                <a:cs typeface="+mn-cs"/>
              </a:rPr>
              <a:t>Invoices</a:t>
            </a:r>
            <a:r>
              <a:rPr lang="en-US" sz="1200" kern="1200" dirty="0">
                <a:solidFill>
                  <a:schemeClr val="tx1"/>
                </a:solidFill>
                <a:effectLst/>
                <a:latin typeface="+mn-lt"/>
                <a:ea typeface="+mn-ea"/>
                <a:cs typeface="+mn-cs"/>
              </a:rPr>
              <a:t> table that have been paid in full.</a:t>
            </a:r>
          </a:p>
          <a:p>
            <a:endParaRPr lang="nl-BE" altLang="nl-BE" dirty="0"/>
          </a:p>
        </p:txBody>
      </p:sp>
    </p:spTree>
    <p:extLst>
      <p:ext uri="{BB962C8B-B14F-4D97-AF65-F5344CB8AC3E}">
        <p14:creationId xmlns:p14="http://schemas.microsoft.com/office/powerpoint/2010/main" val="3154608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D05F176-693C-476A-BBE0-78D770252940}" type="slidenum">
              <a:rPr lang="en-US" altLang="nl-BE" sz="1200"/>
              <a:pPr algn="r"/>
              <a:t>29</a:t>
            </a:fld>
            <a:endParaRPr lang="en-US" altLang="nl-BE"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work</a:t>
            </a:r>
            <a:r>
              <a:rPr lang="nl-BE" altLang="nl-BE" b="0" u="sng" baseline="0" dirty="0"/>
              <a:t> with other database objects and functions</a:t>
            </a:r>
          </a:p>
          <a:p>
            <a:endParaRPr lang="nl-BE" altLang="nl-BE" baseline="0" dirty="0"/>
          </a:p>
          <a:p>
            <a:r>
              <a:rPr lang="en-US" sz="1200" kern="1200" dirty="0">
                <a:solidFill>
                  <a:schemeClr val="tx1"/>
                </a:solidFill>
                <a:effectLst/>
                <a:latin typeface="+mn-lt"/>
                <a:ea typeface="+mn-ea"/>
                <a:cs typeface="+mn-cs"/>
              </a:rPr>
              <a:t>In addition to the tables you've already learned about, relational databases can contain other database objects like </a:t>
            </a:r>
            <a:r>
              <a:rPr lang="en-US" sz="1200" b="1" kern="1200" dirty="0">
                <a:solidFill>
                  <a:schemeClr val="tx1"/>
                </a:solidFill>
                <a:effectLst/>
                <a:latin typeface="+mn-lt"/>
                <a:ea typeface="+mn-ea"/>
                <a:cs typeface="+mn-cs"/>
              </a:rPr>
              <a:t>views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stored procedures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triggers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also use </a:t>
            </a:r>
            <a:r>
              <a:rPr lang="en-US" sz="1200" b="1" kern="1200" dirty="0">
                <a:solidFill>
                  <a:schemeClr val="tx1"/>
                </a:solidFill>
                <a:effectLst/>
                <a:latin typeface="+mn-lt"/>
                <a:ea typeface="+mn-ea"/>
                <a:cs typeface="+mn-cs"/>
              </a:rPr>
              <a:t>functions</a:t>
            </a:r>
            <a:r>
              <a:rPr lang="en-US" sz="1200" kern="1200" dirty="0">
                <a:solidFill>
                  <a:schemeClr val="tx1"/>
                </a:solidFill>
                <a:effectLst/>
                <a:latin typeface="+mn-lt"/>
                <a:ea typeface="+mn-ea"/>
                <a:cs typeface="+mn-cs"/>
              </a:rPr>
              <a:t> to work with the data in a database. In the topics that follow, you'll be introduced to these objects and functions.</a:t>
            </a:r>
          </a:p>
          <a:p>
            <a:r>
              <a:rPr lang="en-US" sz="1200" kern="1200" dirty="0">
                <a:solidFill>
                  <a:schemeClr val="tx1"/>
                </a:solidFill>
                <a:effectLst/>
                <a:latin typeface="+mn-lt"/>
                <a:ea typeface="+mn-ea"/>
                <a:cs typeface="+mn-cs"/>
              </a:rPr>
              <a:t> </a:t>
            </a:r>
          </a:p>
          <a:p>
            <a:r>
              <a:rPr lang="nl-BE" sz="1200" b="0" u="sng" kern="1200" dirty="0">
                <a:solidFill>
                  <a:schemeClr val="tx1"/>
                </a:solidFill>
                <a:effectLst/>
                <a:latin typeface="+mn-lt"/>
                <a:ea typeface="+mn-ea"/>
                <a:cs typeface="+mn-cs"/>
              </a:rPr>
              <a:t>How to work with Views</a:t>
            </a:r>
          </a:p>
          <a:p>
            <a:endParaRPr lang="nl-B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view</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predefined query that's stored in a database. </a:t>
            </a:r>
          </a:p>
          <a:p>
            <a:r>
              <a:rPr lang="en-US" sz="1200" kern="1200" dirty="0">
                <a:solidFill>
                  <a:schemeClr val="tx1"/>
                </a:solidFill>
                <a:effectLst/>
                <a:latin typeface="+mn-lt"/>
                <a:ea typeface="+mn-ea"/>
                <a:cs typeface="+mn-cs"/>
              </a:rPr>
              <a:t>To create a </a:t>
            </a:r>
            <a:r>
              <a:rPr lang="en-US" sz="1200" i="1" kern="1200" dirty="0">
                <a:solidFill>
                  <a:schemeClr val="tx1"/>
                </a:solidFill>
                <a:effectLst/>
                <a:latin typeface="+mn-lt"/>
                <a:ea typeface="+mn-ea"/>
                <a:cs typeface="+mn-cs"/>
              </a:rPr>
              <a:t>view</a:t>
            </a:r>
            <a:r>
              <a:rPr lang="en-US" sz="1200" kern="1200" dirty="0">
                <a:solidFill>
                  <a:schemeClr val="tx1"/>
                </a:solidFill>
                <a:effectLst/>
                <a:latin typeface="+mn-lt"/>
                <a:ea typeface="+mn-ea"/>
                <a:cs typeface="+mn-cs"/>
              </a:rPr>
              <a:t>, you use the </a:t>
            </a:r>
            <a:r>
              <a:rPr lang="en-US" sz="1200" i="1" kern="1200" dirty="0">
                <a:solidFill>
                  <a:schemeClr val="tx1"/>
                </a:solidFill>
                <a:effectLst/>
                <a:latin typeface="+mn-lt"/>
                <a:ea typeface="+mn-ea"/>
                <a:cs typeface="+mn-cs"/>
              </a:rPr>
              <a:t>Create View </a:t>
            </a:r>
            <a:r>
              <a:rPr lang="en-US" sz="1200" kern="1200" dirty="0">
                <a:solidFill>
                  <a:schemeClr val="tx1"/>
                </a:solidFill>
                <a:effectLst/>
                <a:latin typeface="+mn-lt"/>
                <a:ea typeface="+mn-ea"/>
                <a:cs typeface="+mn-cs"/>
              </a:rPr>
              <a:t>statement as shown in the slide. </a:t>
            </a:r>
          </a:p>
          <a:p>
            <a:r>
              <a:rPr lang="en-US" sz="1200" kern="1200" dirty="0">
                <a:solidFill>
                  <a:schemeClr val="tx1"/>
                </a:solidFill>
                <a:effectLst/>
                <a:latin typeface="+mn-lt"/>
                <a:ea typeface="+mn-ea"/>
                <a:cs typeface="+mn-cs"/>
              </a:rPr>
              <a:t>This statement causes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you specify to be stored in the database. </a:t>
            </a:r>
          </a:p>
          <a:p>
            <a:r>
              <a:rPr lang="en-US" sz="1200" kern="1200" dirty="0">
                <a:solidFill>
                  <a:schemeClr val="tx1"/>
                </a:solidFill>
                <a:effectLst/>
                <a:latin typeface="+mn-lt"/>
                <a:ea typeface="+mn-ea"/>
                <a:cs typeface="+mn-cs"/>
              </a:rPr>
              <a:t>In this case, the </a:t>
            </a:r>
            <a:r>
              <a:rPr lang="en-US" sz="1200" i="1" kern="1200" dirty="0">
                <a:solidFill>
                  <a:schemeClr val="tx1"/>
                </a:solidFill>
                <a:effectLst/>
                <a:latin typeface="+mn-lt"/>
                <a:ea typeface="+mn-ea"/>
                <a:cs typeface="+mn-cs"/>
              </a:rPr>
              <a:t>Create View </a:t>
            </a:r>
            <a:r>
              <a:rPr lang="en-US" sz="1200" kern="1200" dirty="0">
                <a:solidFill>
                  <a:schemeClr val="tx1"/>
                </a:solidFill>
                <a:effectLst/>
                <a:latin typeface="+mn-lt"/>
                <a:ea typeface="+mn-ea"/>
                <a:cs typeface="+mn-cs"/>
              </a:rPr>
              <a:t>statement creates a view named </a:t>
            </a:r>
            <a:r>
              <a:rPr lang="en-US" sz="1200" i="1" kern="1200" dirty="0" err="1">
                <a:solidFill>
                  <a:schemeClr val="tx1"/>
                </a:solidFill>
                <a:effectLst/>
                <a:latin typeface="+mn-lt"/>
                <a:ea typeface="+mn-ea"/>
                <a:cs typeface="+mn-cs"/>
              </a:rPr>
              <a:t>VendorsMin</a:t>
            </a:r>
            <a:r>
              <a:rPr lang="en-US" sz="1200" kern="1200" dirty="0">
                <a:solidFill>
                  <a:schemeClr val="tx1"/>
                </a:solidFill>
                <a:effectLst/>
                <a:latin typeface="+mn-lt"/>
                <a:ea typeface="+mn-ea"/>
                <a:cs typeface="+mn-cs"/>
              </a:rPr>
              <a:t> that retrieves three columns  from the </a:t>
            </a:r>
            <a:r>
              <a:rPr lang="en-US" sz="1200" i="1" kern="1200" dirty="0">
                <a:solidFill>
                  <a:schemeClr val="tx1"/>
                </a:solidFill>
                <a:effectLst/>
                <a:latin typeface="+mn-lt"/>
                <a:ea typeface="+mn-ea"/>
                <a:cs typeface="+mn-cs"/>
              </a:rPr>
              <a:t>Vendors</a:t>
            </a:r>
            <a:r>
              <a:rPr lang="en-US" sz="1200" kern="1200" dirty="0">
                <a:solidFill>
                  <a:schemeClr val="tx1"/>
                </a:solidFill>
                <a:effectLst/>
                <a:latin typeface="+mn-lt"/>
                <a:ea typeface="+mn-ea"/>
                <a:cs typeface="+mn-cs"/>
              </a:rPr>
              <a:t> table.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access a view, you issue a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that refers to the view. </a:t>
            </a:r>
          </a:p>
          <a:p>
            <a:r>
              <a:rPr lang="en-US" sz="1200" kern="1200" dirty="0">
                <a:solidFill>
                  <a:schemeClr val="tx1"/>
                </a:solidFill>
                <a:effectLst/>
                <a:latin typeface="+mn-lt"/>
                <a:ea typeface="+mn-ea"/>
                <a:cs typeface="+mn-cs"/>
              </a:rPr>
              <a:t>This causes a </a:t>
            </a:r>
            <a:r>
              <a:rPr lang="en-US" sz="1200" b="1" i="1" kern="1200" dirty="0">
                <a:solidFill>
                  <a:schemeClr val="tx1"/>
                </a:solidFill>
                <a:effectLst/>
                <a:latin typeface="+mn-lt"/>
                <a:ea typeface="+mn-ea"/>
                <a:cs typeface="+mn-cs"/>
              </a:rPr>
              <a:t>virtual table (</a:t>
            </a:r>
            <a:r>
              <a:rPr lang="en-US" sz="1200" i="0" kern="1200" dirty="0">
                <a:solidFill>
                  <a:schemeClr val="tx1"/>
                </a:solidFill>
                <a:effectLst/>
                <a:latin typeface="+mn-lt"/>
                <a:ea typeface="+mn-ea"/>
                <a:cs typeface="+mn-cs"/>
              </a:rPr>
              <a:t>a temporary table that's created on the server</a:t>
            </a:r>
            <a:r>
              <a:rPr lang="en-US" sz="1200" kern="1200" dirty="0">
                <a:solidFill>
                  <a:schemeClr val="tx1"/>
                </a:solidFill>
                <a:effectLst/>
                <a:latin typeface="+mn-lt"/>
                <a:ea typeface="+mn-ea"/>
                <a:cs typeface="+mn-cs"/>
              </a:rPr>
              <a:t>) to be created from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in the view. </a:t>
            </a:r>
          </a:p>
          <a:p>
            <a:r>
              <a:rPr lang="en-US" sz="1200" kern="1200" dirty="0">
                <a:solidFill>
                  <a:schemeClr val="tx1"/>
                </a:solidFill>
                <a:effectLst/>
                <a:latin typeface="+mn-lt"/>
                <a:ea typeface="+mn-ea"/>
                <a:cs typeface="+mn-cs"/>
              </a:rPr>
              <a:t>Then, the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that referred to the view is executed on this virtual table to create the result set.</a:t>
            </a:r>
          </a:p>
          <a:p>
            <a:r>
              <a:rPr lang="en-US" sz="1200" kern="1200" dirty="0">
                <a:solidFill>
                  <a:schemeClr val="tx1"/>
                </a:solidFill>
                <a:effectLst/>
                <a:latin typeface="+mn-lt"/>
                <a:ea typeface="+mn-ea"/>
                <a:cs typeface="+mn-cs"/>
              </a:rPr>
              <a:t>Although views can be quite useful, they require some additional overhead.</a:t>
            </a:r>
          </a:p>
          <a:p>
            <a:r>
              <a:rPr lang="en-US" sz="1200" kern="1200" dirty="0">
                <a:solidFill>
                  <a:schemeClr val="tx1"/>
                </a:solidFill>
                <a:effectLst/>
                <a:latin typeface="+mn-lt"/>
                <a:ea typeface="+mn-ea"/>
                <a:cs typeface="+mn-cs"/>
              </a:rPr>
              <a:t>That's because every time an application refers to a view, the view bas to be created from scratch. If that's a problem, an alternative is to use </a:t>
            </a:r>
            <a:r>
              <a:rPr lang="en-US" sz="1200" i="1" kern="1200" dirty="0">
                <a:solidFill>
                  <a:schemeClr val="tx1"/>
                </a:solidFill>
                <a:effectLst/>
                <a:latin typeface="+mn-lt"/>
                <a:ea typeface="+mn-ea"/>
                <a:cs typeface="+mn-cs"/>
              </a:rPr>
              <a:t>stored proce­dures</a:t>
            </a:r>
            <a:r>
              <a:rPr lang="en-US" sz="1200" kern="1200" dirty="0">
                <a:solidFill>
                  <a:schemeClr val="tx1"/>
                </a:solidFill>
                <a:effectLst/>
                <a:latin typeface="+mn-lt"/>
                <a:ea typeface="+mn-ea"/>
                <a:cs typeface="+mn-cs"/>
              </a:rPr>
              <a:t>.</a:t>
            </a:r>
          </a:p>
          <a:p>
            <a:endParaRPr lang="nl-BE"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nl-BE" altLang="nl-BE" dirty="0"/>
          </a:p>
        </p:txBody>
      </p:sp>
    </p:spTree>
    <p:extLst>
      <p:ext uri="{BB962C8B-B14F-4D97-AF65-F5344CB8AC3E}">
        <p14:creationId xmlns:p14="http://schemas.microsoft.com/office/powerpoint/2010/main" val="2131999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2B1BBA0-8644-4EFD-8976-4C78CB17F1E0}" type="slidenum">
              <a:rPr lang="en-US" altLang="nl-BE" sz="1200"/>
              <a:pPr algn="r"/>
              <a:t>30</a:t>
            </a:fld>
            <a:endParaRPr lang="en-US" altLang="nl-BE"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62898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03BFDC55-DD18-4746-AC50-E09407AE40F9}" type="slidenum">
              <a:rPr lang="en-US" altLang="nl-BE" sz="1200"/>
              <a:pPr algn="r"/>
              <a:t>4</a:t>
            </a:fld>
            <a:endParaRPr lang="en-US" altLang="nl-BE"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An introduction to client/server systems</a:t>
            </a:r>
          </a:p>
          <a:p>
            <a:endParaRPr lang="nl-BE" altLang="nl-BE" dirty="0"/>
          </a:p>
          <a:p>
            <a:r>
              <a:rPr lang="nl-BE" altLang="nl-BE" dirty="0"/>
              <a:t>In case you aren’t familiar</a:t>
            </a:r>
            <a:r>
              <a:rPr lang="nl-BE" altLang="nl-BE" baseline="0" dirty="0"/>
              <a:t> with client/server systems, this topic introduces you to their essential hardware and software components. </a:t>
            </a:r>
          </a:p>
          <a:p>
            <a:r>
              <a:rPr lang="nl-BE" altLang="nl-BE" baseline="0" dirty="0" err="1"/>
              <a:t>Then</a:t>
            </a:r>
            <a:r>
              <a:rPr lang="nl-BE" altLang="nl-BE" baseline="0" dirty="0"/>
              <a:t>, the rest of this chapter presents additional information on these components and on how you can use them in database applications.</a:t>
            </a:r>
          </a:p>
          <a:p>
            <a:endParaRPr lang="nl-BE" altLang="nl-BE" baseline="0" dirty="0"/>
          </a:p>
          <a:p>
            <a:endParaRPr lang="nl-BE" altLang="nl-BE" baseline="0" dirty="0"/>
          </a:p>
          <a:p>
            <a:r>
              <a:rPr lang="nl-BE" altLang="nl-BE" b="0" u="sng" baseline="0" dirty="0"/>
              <a:t>The hardware components of a client/server system</a:t>
            </a:r>
          </a:p>
          <a:p>
            <a:endParaRPr lang="nl-BE" altLang="nl-BE" dirty="0"/>
          </a:p>
          <a:p>
            <a:r>
              <a:rPr lang="nl-BE" altLang="nl-BE" dirty="0"/>
              <a:t>The figure on the slide presents the </a:t>
            </a:r>
            <a:r>
              <a:rPr lang="nl-BE" altLang="nl-BE" b="1" dirty="0"/>
              <a:t>3 hardware components </a:t>
            </a:r>
            <a:r>
              <a:rPr lang="nl-BE" altLang="nl-BE" dirty="0"/>
              <a:t>of a client/server system:</a:t>
            </a:r>
            <a:r>
              <a:rPr lang="nl-BE" altLang="nl-BE" baseline="0" dirty="0"/>
              <a:t> the </a:t>
            </a:r>
            <a:r>
              <a:rPr lang="nl-BE" altLang="nl-BE" b="1" baseline="0" dirty="0"/>
              <a:t>clients</a:t>
            </a:r>
            <a:r>
              <a:rPr lang="nl-BE" altLang="nl-BE" baseline="0" dirty="0"/>
              <a:t>, the </a:t>
            </a:r>
            <a:r>
              <a:rPr lang="nl-BE" altLang="nl-BE" b="1" baseline="0" dirty="0"/>
              <a:t>network</a:t>
            </a:r>
            <a:r>
              <a:rPr lang="nl-BE" altLang="nl-BE" baseline="0" dirty="0"/>
              <a:t> and the </a:t>
            </a:r>
            <a:r>
              <a:rPr lang="nl-BE" altLang="nl-BE" b="1" baseline="0" dirty="0"/>
              <a:t>server</a:t>
            </a:r>
            <a:r>
              <a:rPr lang="nl-BE" altLang="nl-BE" baseline="0" dirty="0"/>
              <a:t>. </a:t>
            </a:r>
          </a:p>
          <a:p>
            <a:endParaRPr lang="nl-BE" altLang="nl-BE" baseline="0" dirty="0"/>
          </a:p>
          <a:p>
            <a:r>
              <a:rPr lang="nl-BE" altLang="nl-BE" baseline="0" dirty="0"/>
              <a:t>The </a:t>
            </a:r>
            <a:r>
              <a:rPr lang="nl-BE" altLang="nl-BE" b="1" baseline="0" dirty="0"/>
              <a:t>clients</a:t>
            </a:r>
            <a:r>
              <a:rPr lang="nl-BE" altLang="nl-BE" baseline="0" dirty="0"/>
              <a:t> are usually the PCs that are already available on </a:t>
            </a:r>
            <a:r>
              <a:rPr lang="nl-BE" altLang="nl-BE" baseline="0" dirty="0" err="1"/>
              <a:t>the</a:t>
            </a:r>
            <a:r>
              <a:rPr lang="nl-BE" altLang="nl-BE" baseline="0" dirty="0"/>
              <a:t> </a:t>
            </a:r>
            <a:r>
              <a:rPr lang="nl-BE" altLang="nl-BE" b="1" baseline="0" dirty="0" err="1"/>
              <a:t>desktops</a:t>
            </a:r>
            <a:r>
              <a:rPr lang="nl-BE" altLang="nl-BE" baseline="0" dirty="0"/>
              <a:t> </a:t>
            </a:r>
            <a:r>
              <a:rPr lang="nl-BE" altLang="nl-BE" baseline="0" dirty="0" err="1"/>
              <a:t>throughout</a:t>
            </a:r>
            <a:r>
              <a:rPr lang="nl-BE" altLang="nl-BE" baseline="0" dirty="0"/>
              <a:t> a company. </a:t>
            </a:r>
          </a:p>
          <a:p>
            <a:endParaRPr lang="nl-BE" altLang="nl-BE" baseline="0" dirty="0"/>
          </a:p>
          <a:p>
            <a:r>
              <a:rPr lang="nl-BE" altLang="nl-BE" baseline="0" dirty="0"/>
              <a:t>The </a:t>
            </a:r>
            <a:r>
              <a:rPr lang="nl-BE" altLang="nl-BE" b="1" baseline="0" dirty="0" err="1"/>
              <a:t>network</a:t>
            </a:r>
            <a:r>
              <a:rPr lang="nl-BE" altLang="nl-BE" baseline="0" dirty="0"/>
              <a:t> is made up of the cabling, communication lines, network interface cards, hubs, routers, and other components that </a:t>
            </a:r>
            <a:r>
              <a:rPr lang="nl-BE" altLang="nl-BE" b="1" baseline="0" dirty="0"/>
              <a:t>connect the client and the server</a:t>
            </a:r>
            <a:r>
              <a:rPr lang="nl-BE" altLang="nl-BE" baseline="0" dirty="0"/>
              <a:t>. </a:t>
            </a:r>
          </a:p>
          <a:p>
            <a:endParaRPr lang="nl-BE" altLang="nl-BE" baseline="0" dirty="0"/>
          </a:p>
          <a:p>
            <a:r>
              <a:rPr lang="nl-BE" altLang="nl-BE" baseline="0" dirty="0"/>
              <a:t>The </a:t>
            </a:r>
            <a:r>
              <a:rPr lang="nl-BE" altLang="nl-BE" b="1" baseline="0" dirty="0"/>
              <a:t>server</a:t>
            </a:r>
            <a:r>
              <a:rPr lang="nl-BE" altLang="nl-BE" baseline="0" dirty="0"/>
              <a:t>, commonly referred to as a database server, is a </a:t>
            </a:r>
            <a:r>
              <a:rPr lang="nl-BE" altLang="nl-BE" b="1" baseline="0" dirty="0"/>
              <a:t>computer</a:t>
            </a:r>
            <a:r>
              <a:rPr lang="nl-BE" altLang="nl-BE" baseline="0" dirty="0"/>
              <a:t> that has enough processor speed, internal memory (RAM), and disk storage to store the files and databases of the system </a:t>
            </a:r>
            <a:r>
              <a:rPr lang="nl-BE" altLang="nl-BE" baseline="0" dirty="0" err="1"/>
              <a:t>and</a:t>
            </a:r>
            <a:r>
              <a:rPr lang="nl-BE" altLang="nl-BE" baseline="0" dirty="0"/>
              <a:t> </a:t>
            </a:r>
            <a:r>
              <a:rPr lang="nl-BE" altLang="nl-BE" b="1" baseline="0" dirty="0" err="1"/>
              <a:t>provides</a:t>
            </a:r>
            <a:r>
              <a:rPr lang="nl-BE" altLang="nl-BE" b="1" baseline="0" dirty="0"/>
              <a:t> services to the clients </a:t>
            </a:r>
            <a:r>
              <a:rPr lang="nl-BE" altLang="nl-BE" baseline="0" dirty="0"/>
              <a:t>of the system. </a:t>
            </a:r>
          </a:p>
          <a:p>
            <a:r>
              <a:rPr lang="nl-BE" altLang="nl-BE" baseline="0" dirty="0" err="1"/>
              <a:t>This</a:t>
            </a:r>
            <a:r>
              <a:rPr lang="nl-BE" altLang="nl-BE" baseline="0" dirty="0"/>
              <a:t> computer is often a </a:t>
            </a:r>
            <a:r>
              <a:rPr lang="nl-BE" altLang="nl-BE" b="1" baseline="0" dirty="0"/>
              <a:t>high-powered PC</a:t>
            </a:r>
            <a:r>
              <a:rPr lang="nl-BE" altLang="nl-BE" baseline="0" dirty="0"/>
              <a:t>, but it can also be a mirange system like an IBM iSeries or a Unix system, or even a mainframe system. </a:t>
            </a:r>
          </a:p>
          <a:p>
            <a:r>
              <a:rPr lang="nl-BE" altLang="nl-BE" baseline="0" dirty="0" err="1"/>
              <a:t>When</a:t>
            </a:r>
            <a:r>
              <a:rPr lang="nl-BE" altLang="nl-BE" baseline="0" dirty="0"/>
              <a:t> a system consists of networks, midrange systems, and mainframe systems, often spread throughout the country or world, it is commonly referrred to as an enterprise system.</a:t>
            </a:r>
            <a:endParaRPr lang="nl-BE" altLang="nl-BE" dirty="0"/>
          </a:p>
          <a:p>
            <a:r>
              <a:rPr lang="nl-BE" altLang="nl-BE" dirty="0" err="1"/>
              <a:t>To</a:t>
            </a:r>
            <a:r>
              <a:rPr lang="nl-BE" altLang="nl-BE" dirty="0"/>
              <a:t> </a:t>
            </a:r>
            <a:r>
              <a:rPr lang="nl-BE" altLang="nl-BE" b="0" u="none" dirty="0"/>
              <a:t>back up</a:t>
            </a:r>
            <a:r>
              <a:rPr lang="nl-BE" altLang="nl-BE" b="1" dirty="0"/>
              <a:t> </a:t>
            </a:r>
            <a:r>
              <a:rPr lang="nl-BE" altLang="nl-BE" dirty="0"/>
              <a:t>the files</a:t>
            </a:r>
            <a:r>
              <a:rPr lang="nl-BE" altLang="nl-BE" baseline="0" dirty="0"/>
              <a:t> of a client/server system, a server usually has a tape drive or some other form of offline storage. </a:t>
            </a:r>
          </a:p>
          <a:p>
            <a:r>
              <a:rPr lang="nl-BE" altLang="nl-BE" baseline="0" dirty="0"/>
              <a:t>It often has one or more printers or specialize devices that can be shared by the users of the system. And it can provide programs or servies like email that can be accessed by all the users of the system. </a:t>
            </a:r>
          </a:p>
          <a:p>
            <a:r>
              <a:rPr lang="nl-BE" altLang="nl-BE" baseline="0" dirty="0"/>
              <a:t>In larger networks, however, features such as backup, printing, and email are </a:t>
            </a:r>
            <a:r>
              <a:rPr lang="nl-BE" altLang="nl-BE" baseline="0" dirty="0" err="1"/>
              <a:t>provided</a:t>
            </a:r>
            <a:r>
              <a:rPr lang="nl-BE" altLang="nl-BE" baseline="0" dirty="0"/>
              <a:t> </a:t>
            </a:r>
            <a:r>
              <a:rPr lang="nl-BE" altLang="nl-BE" baseline="0" dirty="0" err="1"/>
              <a:t>by</a:t>
            </a:r>
            <a:r>
              <a:rPr lang="nl-BE" altLang="nl-BE" baseline="0" dirty="0"/>
              <a:t> separate servers. That way, the database server can be dedicated to the task of handling database requests. </a:t>
            </a:r>
          </a:p>
          <a:p>
            <a:r>
              <a:rPr lang="nl-BE" altLang="nl-BE" baseline="0" dirty="0"/>
              <a:t>In a simple client/server system, the clients and the server are part of a local area network (LAN). However two ore more LANs that reside at separate geographical locations can be connected as part of a larger network such as a wide area network (WAN). In addition ,individual systems or networks can be connected over </a:t>
            </a:r>
            <a:r>
              <a:rPr lang="nl-BE" altLang="nl-BE" baseline="0" dirty="0" err="1"/>
              <a:t>the</a:t>
            </a:r>
            <a:r>
              <a:rPr lang="nl-BE" altLang="nl-BE" baseline="0" dirty="0"/>
              <a:t> internet.</a:t>
            </a:r>
            <a:endParaRPr lang="nl-BE" altLang="nl-BE" dirty="0"/>
          </a:p>
        </p:txBody>
      </p:sp>
    </p:spTree>
    <p:extLst>
      <p:ext uri="{BB962C8B-B14F-4D97-AF65-F5344CB8AC3E}">
        <p14:creationId xmlns:p14="http://schemas.microsoft.com/office/powerpoint/2010/main" val="264195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A82C2E5-CEA6-423F-98C2-72A4C1FF49F9}" type="slidenum">
              <a:rPr lang="en-US" altLang="nl-BE" sz="1200"/>
              <a:pPr algn="r"/>
              <a:t>31</a:t>
            </a:fld>
            <a:endParaRPr lang="en-US" altLang="nl-BE" sz="12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3046939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63DC5A2-7F1C-4ACE-AB94-A4DECCD03EA9}" type="slidenum">
              <a:rPr lang="en-US" altLang="nl-BE" sz="1200"/>
              <a:pPr algn="r"/>
              <a:t>32</a:t>
            </a:fld>
            <a:endParaRPr lang="en-US" altLang="nl-BE"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work with stored proecedures</a:t>
            </a:r>
            <a:r>
              <a:rPr lang="nl-BE" altLang="nl-BE" b="0" u="sng" baseline="0" dirty="0"/>
              <a:t> and triggers</a:t>
            </a:r>
          </a:p>
          <a:p>
            <a:endParaRPr lang="nl-BE" altLang="nl-BE" baseline="0" dirty="0"/>
          </a:p>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stored procedure </a:t>
            </a:r>
            <a:r>
              <a:rPr lang="en-US" sz="1200" kern="1200" dirty="0">
                <a:solidFill>
                  <a:schemeClr val="tx1"/>
                </a:solidFill>
                <a:effectLst/>
                <a:latin typeface="+mn-lt"/>
                <a:ea typeface="+mn-ea"/>
                <a:cs typeface="+mn-cs"/>
              </a:rPr>
              <a:t>is a set of one or more SQL statements that are stored together in a database. </a:t>
            </a:r>
          </a:p>
          <a:p>
            <a:r>
              <a:rPr lang="en-US" sz="1200" kern="1200" dirty="0">
                <a:solidFill>
                  <a:schemeClr val="tx1"/>
                </a:solidFill>
                <a:effectLst/>
                <a:latin typeface="+mn-lt"/>
                <a:ea typeface="+mn-ea"/>
                <a:cs typeface="+mn-cs"/>
              </a:rPr>
              <a:t>To create a stored procedure, you use the </a:t>
            </a:r>
            <a:r>
              <a:rPr lang="en-US" sz="1200" i="1" kern="1200" dirty="0">
                <a:solidFill>
                  <a:schemeClr val="tx1"/>
                </a:solidFill>
                <a:effectLst/>
                <a:latin typeface="+mn-lt"/>
                <a:ea typeface="+mn-ea"/>
                <a:cs typeface="+mn-cs"/>
              </a:rPr>
              <a:t>Create Proce­dure </a:t>
            </a:r>
            <a:r>
              <a:rPr lang="en-US" sz="1200" kern="1200" dirty="0">
                <a:solidFill>
                  <a:schemeClr val="tx1"/>
                </a:solidFill>
                <a:effectLst/>
                <a:latin typeface="+mn-lt"/>
                <a:ea typeface="+mn-ea"/>
                <a:cs typeface="+mn-cs"/>
              </a:rPr>
              <a:t>statement as shown in the slide. </a:t>
            </a:r>
          </a:p>
          <a:p>
            <a:r>
              <a:rPr lang="en-US" sz="1200" kern="1200" dirty="0">
                <a:solidFill>
                  <a:schemeClr val="tx1"/>
                </a:solidFill>
                <a:effectLst/>
                <a:latin typeface="+mn-lt"/>
                <a:ea typeface="+mn-ea"/>
                <a:cs typeface="+mn-cs"/>
              </a:rPr>
              <a:t>Here, the stored procedure contains a single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use the stored procedure, you send a request for it to be executed.</a:t>
            </a:r>
          </a:p>
          <a:p>
            <a:r>
              <a:rPr lang="en-US" sz="1200" kern="1200" dirty="0">
                <a:solidFill>
                  <a:schemeClr val="tx1"/>
                </a:solidFill>
                <a:effectLst/>
                <a:latin typeface="+mn-lt"/>
                <a:ea typeface="+mn-ea"/>
                <a:cs typeface="+mn-cs"/>
              </a:rPr>
              <a:t>When the server receives the request, it executes the stored procedure. If the stored procedure contains a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like the one in this figure, the result set is sent back to the calling program. </a:t>
            </a:r>
          </a:p>
          <a:p>
            <a:r>
              <a:rPr lang="en-US" sz="1200" kern="1200" dirty="0">
                <a:solidFill>
                  <a:schemeClr val="tx1"/>
                </a:solidFill>
                <a:effectLst/>
                <a:latin typeface="+mn-lt"/>
                <a:ea typeface="+mn-ea"/>
                <a:cs typeface="+mn-cs"/>
              </a:rPr>
              <a:t>If the stored procedure contains </a:t>
            </a:r>
            <a:r>
              <a:rPr lang="en-US" sz="1200" i="1"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Delete</a:t>
            </a:r>
            <a:r>
              <a:rPr lang="en-US" sz="1200" kern="1200" dirty="0">
                <a:solidFill>
                  <a:schemeClr val="tx1"/>
                </a:solidFill>
                <a:effectLst/>
                <a:latin typeface="+mn-lt"/>
                <a:ea typeface="+mn-ea"/>
                <a:cs typeface="+mn-cs"/>
              </a:rPr>
              <a:t> statements, the appropriate processing is performed.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Notice that the stored procedure in this figure accepts an </a:t>
            </a:r>
            <a:r>
              <a:rPr lang="en-US" sz="1200" i="1" kern="1200" dirty="0">
                <a:solidFill>
                  <a:schemeClr val="tx1"/>
                </a:solidFill>
                <a:effectLst/>
                <a:latin typeface="+mn-lt"/>
                <a:ea typeface="+mn-ea"/>
                <a:cs typeface="+mn-cs"/>
              </a:rPr>
              <a:t>input parameter </a:t>
            </a:r>
            <a:r>
              <a:rPr lang="en-US" sz="1200" kern="1200" dirty="0">
                <a:solidFill>
                  <a:schemeClr val="tx1"/>
                </a:solidFill>
                <a:effectLst/>
                <a:latin typeface="+mn-lt"/>
                <a:ea typeface="+mn-ea"/>
                <a:cs typeface="+mn-cs"/>
              </a:rPr>
              <a:t>named @State from the calling program. </a:t>
            </a:r>
          </a:p>
          <a:p>
            <a:r>
              <a:rPr lang="en-US" sz="1200" kern="1200" dirty="0">
                <a:solidFill>
                  <a:schemeClr val="tx1"/>
                </a:solidFill>
                <a:effectLst/>
                <a:latin typeface="+mn-lt"/>
                <a:ea typeface="+mn-ea"/>
                <a:cs typeface="+mn-cs"/>
              </a:rPr>
              <a:t>The value of this parameter is then substituted for the parameter in the </a:t>
            </a:r>
            <a:r>
              <a:rPr lang="en-US" sz="1200" i="1" kern="1200" dirty="0">
                <a:solidFill>
                  <a:schemeClr val="tx1"/>
                </a:solidFill>
                <a:effectLst/>
                <a:latin typeface="+mn-lt"/>
                <a:ea typeface="+mn-ea"/>
                <a:cs typeface="+mn-cs"/>
              </a:rPr>
              <a:t>Where</a:t>
            </a:r>
            <a:r>
              <a:rPr lang="en-US" sz="1200" kern="1200" dirty="0">
                <a:solidFill>
                  <a:schemeClr val="tx1"/>
                </a:solidFill>
                <a:effectLst/>
                <a:latin typeface="+mn-lt"/>
                <a:ea typeface="+mn-ea"/>
                <a:cs typeface="+mn-cs"/>
              </a:rPr>
              <a:t> clause so only vendors in the speci­fied state are included in the result set.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it's done with its processing, a stored procedure can also pass </a:t>
            </a:r>
            <a:r>
              <a:rPr lang="en-US" sz="1200" i="1" kern="1200" dirty="0">
                <a:solidFill>
                  <a:schemeClr val="tx1"/>
                </a:solidFill>
                <a:effectLst/>
                <a:latin typeface="+mn-lt"/>
                <a:ea typeface="+mn-ea"/>
                <a:cs typeface="+mn-cs"/>
              </a:rPr>
              <a:t>output parameters </a:t>
            </a:r>
            <a:r>
              <a:rPr lang="en-US" sz="1200" kern="1200" dirty="0">
                <a:solidFill>
                  <a:schemeClr val="tx1"/>
                </a:solidFill>
                <a:effectLst/>
                <a:latin typeface="+mn-lt"/>
                <a:ea typeface="+mn-ea"/>
                <a:cs typeface="+mn-cs"/>
              </a:rPr>
              <a:t>back to the calling program. </a:t>
            </a:r>
          </a:p>
          <a:p>
            <a:r>
              <a:rPr lang="en-US" sz="1200" kern="1200" dirty="0">
                <a:solidFill>
                  <a:schemeClr val="tx1"/>
                </a:solidFill>
                <a:effectLst/>
                <a:latin typeface="+mn-lt"/>
                <a:ea typeface="+mn-ea"/>
                <a:cs typeface="+mn-cs"/>
              </a:rPr>
              <a:t>In addition, stored procedures can include </a:t>
            </a:r>
            <a:r>
              <a:rPr lang="en-US" sz="1200" i="1" kern="1200" dirty="0">
                <a:solidFill>
                  <a:schemeClr val="tx1"/>
                </a:solidFill>
                <a:effectLst/>
                <a:latin typeface="+mn-lt"/>
                <a:ea typeface="+mn-ea"/>
                <a:cs typeface="+mn-cs"/>
              </a:rPr>
              <a:t>control-of­ flow language </a:t>
            </a:r>
            <a:r>
              <a:rPr lang="en-US" sz="1200" kern="1200" dirty="0">
                <a:solidFill>
                  <a:schemeClr val="tx1"/>
                </a:solidFill>
                <a:effectLst/>
                <a:latin typeface="+mn-lt"/>
                <a:ea typeface="+mn-ea"/>
                <a:cs typeface="+mn-cs"/>
              </a:rPr>
              <a:t>that determines the processing that's done based on specific conditions.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trigger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special type of stored procedure that's executed automatically when an </a:t>
            </a:r>
            <a:r>
              <a:rPr lang="en-US" sz="1200" i="1"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delete</a:t>
            </a:r>
            <a:r>
              <a:rPr lang="en-US" sz="1200" kern="1200" dirty="0">
                <a:solidFill>
                  <a:schemeClr val="tx1"/>
                </a:solidFill>
                <a:effectLst/>
                <a:latin typeface="+mn-lt"/>
                <a:ea typeface="+mn-ea"/>
                <a:cs typeface="+mn-cs"/>
              </a:rPr>
              <a:t> operation is performed on a table. </a:t>
            </a:r>
          </a:p>
          <a:p>
            <a:r>
              <a:rPr lang="en-US" sz="1200" kern="1200" dirty="0">
                <a:solidFill>
                  <a:schemeClr val="tx1"/>
                </a:solidFill>
                <a:effectLst/>
                <a:latin typeface="+mn-lt"/>
                <a:ea typeface="+mn-ea"/>
                <a:cs typeface="+mn-cs"/>
              </a:rPr>
              <a:t>Triggers are used most often to validate data before a row is added or updated, but they can also be used to maintain the relationships between tables. </a:t>
            </a:r>
          </a:p>
          <a:p>
            <a:r>
              <a:rPr lang="en-US" sz="1200" kern="1200" dirty="0">
                <a:solidFill>
                  <a:schemeClr val="tx1"/>
                </a:solidFill>
                <a:effectLst/>
                <a:latin typeface="+mn-lt"/>
                <a:ea typeface="+mn-ea"/>
                <a:cs typeface="+mn-cs"/>
              </a:rPr>
              <a:t>Although you don't work with triggers directly from an application program, you need to know what triggers exist for the tables in a database and what operations they per­ form. </a:t>
            </a:r>
          </a:p>
          <a:p>
            <a:r>
              <a:rPr lang="en-US" sz="1200" kern="1200" dirty="0">
                <a:solidFill>
                  <a:schemeClr val="tx1"/>
                </a:solidFill>
                <a:effectLst/>
                <a:latin typeface="+mn-lt"/>
                <a:ea typeface="+mn-ea"/>
                <a:cs typeface="+mn-cs"/>
              </a:rPr>
              <a:t>That way, you’ll know what processing an application needs to do before it updates the table.</a:t>
            </a:r>
          </a:p>
          <a:p>
            <a:endParaRPr lang="nl-BE" altLang="nl-BE" baseline="0" dirty="0"/>
          </a:p>
          <a:p>
            <a:endParaRPr lang="nl-BE" altLang="nl-BE" dirty="0"/>
          </a:p>
        </p:txBody>
      </p:sp>
    </p:spTree>
    <p:extLst>
      <p:ext uri="{BB962C8B-B14F-4D97-AF65-F5344CB8AC3E}">
        <p14:creationId xmlns:p14="http://schemas.microsoft.com/office/powerpoint/2010/main" val="2588943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F545405D-965A-4B11-8D33-9566FD0EDB30}" type="slidenum">
              <a:rPr lang="en-US" altLang="nl-BE" sz="1200"/>
              <a:pPr algn="r"/>
              <a:t>33</a:t>
            </a:fld>
            <a:endParaRPr lang="en-US" altLang="nl-BE" sz="12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1820934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15670010-E59C-4976-A066-11CEC5CBA6F8}" type="slidenum">
              <a:rPr lang="en-US" altLang="nl-BE" sz="1200"/>
              <a:pPr algn="r"/>
              <a:t>34</a:t>
            </a:fld>
            <a:endParaRPr lang="en-US" altLang="nl-BE" sz="120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to work </a:t>
            </a:r>
            <a:r>
              <a:rPr lang="nl-BE" altLang="nl-BE" b="0" u="sng" dirty="0" err="1"/>
              <a:t>with</a:t>
            </a:r>
            <a:r>
              <a:rPr lang="nl-BE" altLang="nl-BE" b="0" u="sng" dirty="0"/>
              <a:t> </a:t>
            </a:r>
            <a:r>
              <a:rPr lang="nl-BE" altLang="nl-BE" b="0" u="sng" dirty="0" err="1"/>
              <a:t>functions</a:t>
            </a:r>
            <a:endParaRPr lang="nl-BE" altLang="nl-BE" b="0" u="sng" dirty="0"/>
          </a:p>
          <a:p>
            <a:endParaRPr lang="nl-BE" altLang="nl-BE" dirty="0"/>
          </a:p>
          <a:p>
            <a:r>
              <a:rPr lang="en-US" sz="1200" kern="1200" dirty="0">
                <a:solidFill>
                  <a:schemeClr val="tx1"/>
                </a:solidFill>
                <a:effectLst/>
                <a:latin typeface="+mn-lt"/>
                <a:ea typeface="+mn-ea"/>
                <a:cs typeface="+mn-cs"/>
              </a:rPr>
              <a:t>The slide introduces you to three types of </a:t>
            </a:r>
            <a:r>
              <a:rPr lang="en-US" sz="1200" i="1" kern="1200" dirty="0">
                <a:solidFill>
                  <a:schemeClr val="tx1"/>
                </a:solidFill>
                <a:effectLst/>
                <a:latin typeface="+mn-lt"/>
                <a:ea typeface="+mn-ea"/>
                <a:cs typeface="+mn-cs"/>
              </a:rPr>
              <a:t>Functions </a:t>
            </a:r>
            <a:r>
              <a:rPr lang="en-US" sz="1200" kern="1200" dirty="0">
                <a:solidFill>
                  <a:schemeClr val="tx1"/>
                </a:solidFill>
                <a:effectLst/>
                <a:latin typeface="+mn-lt"/>
                <a:ea typeface="+mn-ea"/>
                <a:cs typeface="+mn-cs"/>
              </a:rPr>
              <a:t>that you can use when you code SQL statements. </a:t>
            </a:r>
          </a:p>
          <a:p>
            <a:r>
              <a:rPr lang="en-US" sz="1200" kern="1200" dirty="0">
                <a:solidFill>
                  <a:schemeClr val="tx1"/>
                </a:solidFill>
                <a:effectLst/>
                <a:latin typeface="+mn-lt"/>
                <a:ea typeface="+mn-ea"/>
                <a:cs typeface="+mn-cs"/>
              </a:rPr>
              <a:t>Only a few of the functions that are available are displayed for each function type.</a:t>
            </a:r>
          </a:p>
          <a:p>
            <a:r>
              <a:rPr lang="en-US" sz="1200" kern="1200" dirty="0">
                <a:solidFill>
                  <a:schemeClr val="tx1"/>
                </a:solidFill>
                <a:effectLst/>
                <a:latin typeface="+mn-lt"/>
                <a:ea typeface="+mn-ea"/>
                <a:cs typeface="+mn-cs"/>
              </a:rPr>
              <a:t>Please note that all functions return a single value.</a:t>
            </a:r>
            <a:endParaRPr lang="nl-BE" altLang="nl-BE" dirty="0"/>
          </a:p>
          <a:p>
            <a:endParaRPr lang="nl-BE" altLang="nl-BE" dirty="0"/>
          </a:p>
        </p:txBody>
      </p:sp>
    </p:spTree>
    <p:extLst>
      <p:ext uri="{BB962C8B-B14F-4D97-AF65-F5344CB8AC3E}">
        <p14:creationId xmlns:p14="http://schemas.microsoft.com/office/powerpoint/2010/main" val="9015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3049B83D-EF6D-4FAC-9A11-F7E3E865050D}" type="slidenum">
              <a:rPr lang="en-US" altLang="nl-BE" sz="1200"/>
              <a:pPr algn="r"/>
              <a:t>35</a:t>
            </a:fld>
            <a:endParaRPr lang="en-US" altLang="nl-BE" sz="120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a:t>
            </a:r>
            <a:r>
              <a:rPr lang="nl-BE" altLang="nl-BE" b="0" u="sng" dirty="0" err="1"/>
              <a:t>to</a:t>
            </a:r>
            <a:r>
              <a:rPr lang="nl-BE" altLang="nl-BE" b="0" u="sng" dirty="0"/>
              <a:t> </a:t>
            </a:r>
            <a:r>
              <a:rPr lang="nl-BE" altLang="nl-BE" b="0" u="sng" dirty="0" err="1"/>
              <a:t>work</a:t>
            </a:r>
            <a:r>
              <a:rPr lang="nl-BE" altLang="nl-BE" b="0" u="sng" dirty="0"/>
              <a:t> </a:t>
            </a:r>
            <a:r>
              <a:rPr lang="nl-BE" altLang="nl-BE" b="0" u="sng" dirty="0" err="1"/>
              <a:t>with</a:t>
            </a:r>
            <a:r>
              <a:rPr lang="nl-BE" altLang="nl-BE" b="0" u="sng" dirty="0"/>
              <a:t> </a:t>
            </a:r>
            <a:r>
              <a:rPr lang="nl-BE" altLang="nl-BE" b="0" u="sng" dirty="0" err="1"/>
              <a:t>functions</a:t>
            </a:r>
            <a:endParaRPr lang="nl-BE" altLang="nl-BE" b="0" u="sng"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the first coding example in this figure is a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that uses three </a:t>
            </a:r>
            <a:r>
              <a:rPr lang="en-US" sz="1200" i="1" kern="1200" dirty="0">
                <a:solidFill>
                  <a:schemeClr val="tx1"/>
                </a:solidFill>
                <a:effectLst/>
                <a:latin typeface="+mn-lt"/>
                <a:ea typeface="+mn-ea"/>
                <a:cs typeface="+mn-cs"/>
              </a:rPr>
              <a:t>scalar functions. </a:t>
            </a:r>
          </a:p>
          <a:p>
            <a:r>
              <a:rPr lang="en-US" sz="1200" kern="1200" dirty="0">
                <a:solidFill>
                  <a:schemeClr val="tx1"/>
                </a:solidFill>
                <a:effectLst/>
                <a:latin typeface="+mn-lt"/>
                <a:ea typeface="+mn-ea"/>
                <a:cs typeface="+mn-cs"/>
              </a:rPr>
              <a:t>These are functions that can operate on the data in a single row. </a:t>
            </a:r>
          </a:p>
          <a:p>
            <a:r>
              <a:rPr lang="en-US" sz="1200" kern="1200" dirty="0">
                <a:solidFill>
                  <a:schemeClr val="tx1"/>
                </a:solidFill>
                <a:effectLst/>
                <a:latin typeface="+mn-lt"/>
                <a:ea typeface="+mn-ea"/>
                <a:cs typeface="+mn-cs"/>
              </a:rPr>
              <a:t>Here, the </a:t>
            </a:r>
            <a:r>
              <a:rPr lang="en-US" sz="1200" i="1" kern="1200" dirty="0">
                <a:solidFill>
                  <a:schemeClr val="tx1"/>
                </a:solidFill>
                <a:effectLst/>
                <a:latin typeface="+mn-lt"/>
                <a:ea typeface="+mn-ea"/>
                <a:cs typeface="+mn-cs"/>
              </a:rPr>
              <a:t>GETDATE</a:t>
            </a:r>
            <a:r>
              <a:rPr lang="en-US" sz="1200" kern="1200" dirty="0">
                <a:solidFill>
                  <a:schemeClr val="tx1"/>
                </a:solidFill>
                <a:effectLst/>
                <a:latin typeface="+mn-lt"/>
                <a:ea typeface="+mn-ea"/>
                <a:cs typeface="+mn-cs"/>
              </a:rPr>
              <a:t> function is used to get the current date, which is displayed in the second column of the result set. </a:t>
            </a:r>
          </a:p>
          <a:p>
            <a:r>
              <a:rPr lang="en-US" sz="1200" kern="1200" dirty="0">
                <a:solidFill>
                  <a:schemeClr val="tx1"/>
                </a:solidFill>
                <a:effectLst/>
                <a:latin typeface="+mn-lt"/>
                <a:ea typeface="+mn-ea"/>
                <a:cs typeface="+mn-cs"/>
              </a:rPr>
              <a:t>Then, the </a:t>
            </a:r>
            <a:r>
              <a:rPr lang="en-US" sz="1200" i="1" kern="1200" dirty="0">
                <a:solidFill>
                  <a:schemeClr val="tx1"/>
                </a:solidFill>
                <a:effectLst/>
                <a:latin typeface="+mn-lt"/>
                <a:ea typeface="+mn-ea"/>
                <a:cs typeface="+mn-cs"/>
              </a:rPr>
              <a:t>GETDATE</a:t>
            </a:r>
            <a:r>
              <a:rPr lang="en-US" sz="1200" kern="1200" dirty="0">
                <a:solidFill>
                  <a:schemeClr val="tx1"/>
                </a:solidFill>
                <a:effectLst/>
                <a:latin typeface="+mn-lt"/>
                <a:ea typeface="+mn-ea"/>
                <a:cs typeface="+mn-cs"/>
              </a:rPr>
              <a:t> function is used as a parameter for the </a:t>
            </a:r>
            <a:r>
              <a:rPr lang="en-US" sz="1200" i="1" kern="1200" dirty="0">
                <a:solidFill>
                  <a:schemeClr val="tx1"/>
                </a:solidFill>
                <a:effectLst/>
                <a:latin typeface="+mn-lt"/>
                <a:ea typeface="+mn-ea"/>
                <a:cs typeface="+mn-cs"/>
              </a:rPr>
              <a:t>DATEDIFF</a:t>
            </a:r>
            <a:r>
              <a:rPr lang="en-US" sz="1200" kern="1200" dirty="0">
                <a:solidFill>
                  <a:schemeClr val="tx1"/>
                </a:solidFill>
                <a:effectLst/>
                <a:latin typeface="+mn-lt"/>
                <a:ea typeface="+mn-ea"/>
                <a:cs typeface="+mn-cs"/>
              </a:rPr>
              <a:t> function, which returns the number of days between the date in the </a:t>
            </a:r>
            <a:r>
              <a:rPr lang="en-US" sz="1200" i="1" kern="1200" dirty="0" err="1">
                <a:solidFill>
                  <a:schemeClr val="tx1"/>
                </a:solidFill>
                <a:effectLst/>
                <a:latin typeface="+mn-lt"/>
                <a:ea typeface="+mn-ea"/>
                <a:cs typeface="+mn-cs"/>
              </a:rPr>
              <a:t>InvoiceDate</a:t>
            </a:r>
            <a:r>
              <a:rPr lang="en-US" sz="1200" kern="1200" dirty="0">
                <a:solidFill>
                  <a:schemeClr val="tx1"/>
                </a:solidFill>
                <a:effectLst/>
                <a:latin typeface="+mn-lt"/>
                <a:ea typeface="+mn-ea"/>
                <a:cs typeface="+mn-cs"/>
              </a:rPr>
              <a:t> column and the current date.</a:t>
            </a:r>
            <a:endParaRPr lang="nl-BE" altLang="nl-BE" dirty="0"/>
          </a:p>
          <a:p>
            <a:endParaRPr lang="nl-BE" altLang="nl-BE" dirty="0"/>
          </a:p>
        </p:txBody>
      </p:sp>
    </p:spTree>
    <p:extLst>
      <p:ext uri="{BB962C8B-B14F-4D97-AF65-F5344CB8AC3E}">
        <p14:creationId xmlns:p14="http://schemas.microsoft.com/office/powerpoint/2010/main" val="2086601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ACB6A2B3-8702-49B6-BFFC-270A1A8AB8CA}" type="slidenum">
              <a:rPr lang="en-US" altLang="nl-BE" sz="1200"/>
              <a:pPr algn="r"/>
              <a:t>36</a:t>
            </a:fld>
            <a:endParaRPr lang="en-US" altLang="nl-BE" sz="12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How </a:t>
            </a:r>
            <a:r>
              <a:rPr lang="nl-BE" altLang="nl-BE" b="0" u="sng" dirty="0" err="1"/>
              <a:t>to</a:t>
            </a:r>
            <a:r>
              <a:rPr lang="nl-BE" altLang="nl-BE" b="0" u="sng" dirty="0"/>
              <a:t> </a:t>
            </a:r>
            <a:r>
              <a:rPr lang="nl-BE" altLang="nl-BE" b="0" u="sng" dirty="0" err="1"/>
              <a:t>work</a:t>
            </a:r>
            <a:r>
              <a:rPr lang="nl-BE" altLang="nl-BE" b="0" u="sng" dirty="0"/>
              <a:t> </a:t>
            </a:r>
            <a:r>
              <a:rPr lang="nl-BE" altLang="nl-BE" b="0" u="sng" dirty="0" err="1"/>
              <a:t>with</a:t>
            </a:r>
            <a:r>
              <a:rPr lang="nl-BE" altLang="nl-BE" b="0" u="sng" dirty="0"/>
              <a:t> </a:t>
            </a:r>
            <a:r>
              <a:rPr lang="nl-BE" altLang="nl-BE" b="0" u="sng" dirty="0" err="1"/>
              <a:t>functions</a:t>
            </a:r>
            <a:endParaRPr lang="nl-BE" altLang="nl-BE" b="0" u="sng"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this coding example is a </a:t>
            </a:r>
            <a:r>
              <a:rPr lang="en-US" sz="1200" i="1" kern="1200" dirty="0">
                <a:solidFill>
                  <a:schemeClr val="tx1"/>
                </a:solidFill>
                <a:effectLst/>
                <a:latin typeface="+mn-lt"/>
                <a:ea typeface="+mn-ea"/>
                <a:cs typeface="+mn-cs"/>
              </a:rPr>
              <a:t>SELECT</a:t>
            </a:r>
            <a:r>
              <a:rPr lang="en-US" sz="1200" kern="1200" dirty="0">
                <a:solidFill>
                  <a:schemeClr val="tx1"/>
                </a:solidFill>
                <a:effectLst/>
                <a:latin typeface="+mn-lt"/>
                <a:ea typeface="+mn-ea"/>
                <a:cs typeface="+mn-cs"/>
              </a:rPr>
              <a:t> statement that uses two </a:t>
            </a:r>
            <a:r>
              <a:rPr lang="en-US" sz="1200" i="1" kern="1200" dirty="0">
                <a:solidFill>
                  <a:schemeClr val="tx1"/>
                </a:solidFill>
                <a:effectLst/>
                <a:latin typeface="+mn-lt"/>
                <a:ea typeface="+mn-ea"/>
                <a:cs typeface="+mn-cs"/>
              </a:rPr>
              <a:t>aggregate  functions. </a:t>
            </a:r>
          </a:p>
          <a:p>
            <a:r>
              <a:rPr lang="en-US" sz="1200" kern="1200" dirty="0">
                <a:solidFill>
                  <a:schemeClr val="tx1"/>
                </a:solidFill>
                <a:effectLst/>
                <a:latin typeface="+mn-lt"/>
                <a:ea typeface="+mn-ea"/>
                <a:cs typeface="+mn-cs"/>
              </a:rPr>
              <a:t>These are functions that can operate on the data in two or more rows. </a:t>
            </a:r>
          </a:p>
          <a:p>
            <a:r>
              <a:rPr lang="en-US" sz="1200" kern="1200" dirty="0">
                <a:solidFill>
                  <a:schemeClr val="tx1"/>
                </a:solidFill>
                <a:effectLst/>
                <a:latin typeface="+mn-lt"/>
                <a:ea typeface="+mn-ea"/>
                <a:cs typeface="+mn-cs"/>
              </a:rPr>
              <a:t>In this case, the </a:t>
            </a:r>
            <a:r>
              <a:rPr lang="en-US" sz="1200" i="1" kern="1200" dirty="0">
                <a:solidFill>
                  <a:schemeClr val="tx1"/>
                </a:solidFill>
                <a:effectLst/>
                <a:latin typeface="+mn-lt"/>
                <a:ea typeface="+mn-ea"/>
                <a:cs typeface="+mn-cs"/>
              </a:rPr>
              <a:t>COUNT</a:t>
            </a:r>
            <a:r>
              <a:rPr lang="en-US" sz="1200" kern="1200" dirty="0">
                <a:solidFill>
                  <a:schemeClr val="tx1"/>
                </a:solidFill>
                <a:effectLst/>
                <a:latin typeface="+mn-lt"/>
                <a:ea typeface="+mn-ea"/>
                <a:cs typeface="+mn-cs"/>
              </a:rPr>
              <a:t> function returns the number of rows selected by the query, and the </a:t>
            </a:r>
            <a:r>
              <a:rPr lang="en-US" sz="1200" i="1" kern="1200" dirty="0">
                <a:solidFill>
                  <a:schemeClr val="tx1"/>
                </a:solidFill>
                <a:effectLst/>
                <a:latin typeface="+mn-lt"/>
                <a:ea typeface="+mn-ea"/>
                <a:cs typeface="+mn-cs"/>
              </a:rPr>
              <a:t>SUM</a:t>
            </a:r>
            <a:r>
              <a:rPr lang="en-US" sz="1200" kern="1200" dirty="0">
                <a:solidFill>
                  <a:schemeClr val="tx1"/>
                </a:solidFill>
                <a:effectLst/>
                <a:latin typeface="+mn-lt"/>
                <a:ea typeface="+mn-ea"/>
                <a:cs typeface="+mn-cs"/>
              </a:rPr>
              <a:t> function returns the sum of the values in the </a:t>
            </a:r>
            <a:r>
              <a:rPr lang="en-US" sz="1200" i="1" kern="1200" dirty="0" err="1">
                <a:solidFill>
                  <a:schemeClr val="tx1"/>
                </a:solidFill>
                <a:effectLst/>
                <a:latin typeface="+mn-lt"/>
                <a:ea typeface="+mn-ea"/>
                <a:cs typeface="+mn-cs"/>
              </a:rPr>
              <a:t>InvoiceTotal</a:t>
            </a:r>
            <a:r>
              <a:rPr lang="en-US" sz="1200" kern="1200" dirty="0">
                <a:solidFill>
                  <a:schemeClr val="tx1"/>
                </a:solidFill>
                <a:effectLst/>
                <a:latin typeface="+mn-lt"/>
                <a:ea typeface="+mn-ea"/>
                <a:cs typeface="+mn-cs"/>
              </a:rPr>
              <a:t> column of the selected rows.</a:t>
            </a:r>
          </a:p>
        </p:txBody>
      </p:sp>
    </p:spTree>
    <p:extLst>
      <p:ext uri="{BB962C8B-B14F-4D97-AF65-F5344CB8AC3E}">
        <p14:creationId xmlns:p14="http://schemas.microsoft.com/office/powerpoint/2010/main" val="709905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A597A720-6D9E-43F2-B145-BB73A41D5974}" type="slidenum">
              <a:rPr lang="en-US" altLang="nl-BE" sz="1200"/>
              <a:pPr algn="r"/>
              <a:t>37</a:t>
            </a:fld>
            <a:endParaRPr lang="en-US" altLang="nl-BE" sz="120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u="sng" kern="1200" dirty="0">
                <a:solidFill>
                  <a:schemeClr val="tx1"/>
                </a:solidFill>
                <a:effectLst/>
                <a:latin typeface="+mn-lt"/>
                <a:ea typeface="+mn-ea"/>
                <a:cs typeface="+mn-cs"/>
              </a:rPr>
              <a:t>System functions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last category of functions is the category of </a:t>
            </a:r>
            <a:r>
              <a:rPr lang="en-US" sz="1200" i="1" kern="1200" dirty="0">
                <a:solidFill>
                  <a:schemeClr val="tx1"/>
                </a:solidFill>
                <a:effectLst/>
                <a:latin typeface="+mn-lt"/>
                <a:ea typeface="+mn-ea"/>
                <a:cs typeface="+mn-cs"/>
              </a:rPr>
              <a:t>system functions </a:t>
            </a:r>
            <a:r>
              <a:rPr lang="en-US" sz="1200" kern="1200" dirty="0">
                <a:solidFill>
                  <a:schemeClr val="tx1"/>
                </a:solidFill>
                <a:effectLst/>
                <a:latin typeface="+mn-lt"/>
                <a:ea typeface="+mn-ea"/>
                <a:cs typeface="+mn-cs"/>
              </a:rPr>
              <a:t>that are available with SQL Server.</a:t>
            </a:r>
          </a:p>
          <a:p>
            <a:r>
              <a:rPr lang="en-US" sz="1200" kern="1200" dirty="0">
                <a:solidFill>
                  <a:schemeClr val="tx1"/>
                </a:solidFill>
                <a:effectLst/>
                <a:latin typeface="+mn-lt"/>
                <a:ea typeface="+mn-ea"/>
                <a:cs typeface="+mn-cs"/>
              </a:rPr>
              <a:t>Each database management system bas its own system functions. </a:t>
            </a:r>
          </a:p>
          <a:p>
            <a:r>
              <a:rPr lang="en-US" sz="1200" kern="1200" dirty="0">
                <a:solidFill>
                  <a:schemeClr val="tx1"/>
                </a:solidFill>
                <a:effectLst/>
                <a:latin typeface="+mn-lt"/>
                <a:ea typeface="+mn-ea"/>
                <a:cs typeface="+mn-cs"/>
              </a:rPr>
              <a:t>Both functions </a:t>
            </a:r>
            <a:r>
              <a:rPr lang="en-US" sz="1200" i="1" kern="1200" dirty="0">
                <a:solidFill>
                  <a:schemeClr val="tx1"/>
                </a:solidFill>
                <a:effectLst/>
                <a:latin typeface="+mn-lt"/>
                <a:ea typeface="+mn-ea"/>
                <a:cs typeface="+mn-cs"/>
              </a:rPr>
              <a:t>(@@Identity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INDENT_CURRENT(‘</a:t>
            </a:r>
            <a:r>
              <a:rPr lang="en-US" sz="1200" i="1" kern="1200" dirty="0" err="1">
                <a:solidFill>
                  <a:schemeClr val="tx1"/>
                </a:solidFill>
                <a:effectLst/>
                <a:latin typeface="+mn-lt"/>
                <a:ea typeface="+mn-ea"/>
                <a:cs typeface="+mn-cs"/>
              </a:rPr>
              <a:t>table_name</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return the last value that was generated for an identity column. </a:t>
            </a:r>
          </a:p>
          <a:p>
            <a:r>
              <a:rPr lang="en-US" sz="1200" kern="1200" dirty="0">
                <a:solidFill>
                  <a:schemeClr val="tx1"/>
                </a:solidFill>
                <a:effectLst/>
                <a:latin typeface="+mn-lt"/>
                <a:ea typeface="+mn-ea"/>
                <a:cs typeface="+mn-cs"/>
              </a:rPr>
              <a:t>As you may remember from the previous slides, an identity column is a numeric column whose value is generated automatically when a row is added to a table. </a:t>
            </a:r>
          </a:p>
          <a:p>
            <a:r>
              <a:rPr lang="en-US" sz="1200" kern="1200" dirty="0">
                <a:solidFill>
                  <a:schemeClr val="tx1"/>
                </a:solidFill>
                <a:effectLst/>
                <a:latin typeface="+mn-lt"/>
                <a:ea typeface="+mn-ea"/>
                <a:cs typeface="+mn-cs"/>
              </a:rPr>
              <a:t>As a result, you can use one of these functions to find out what the generated number is after you add a row to a table.</a:t>
            </a:r>
          </a:p>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User </a:t>
            </a:r>
            <a:r>
              <a:rPr lang="en-US" sz="1200" u="sng" kern="1200" dirty="0" err="1">
                <a:solidFill>
                  <a:schemeClr val="tx1"/>
                </a:solidFill>
                <a:effectLst/>
                <a:latin typeface="+mn-lt"/>
                <a:ea typeface="+mn-ea"/>
                <a:cs typeface="+mn-cs"/>
              </a:rPr>
              <a:t>definded</a:t>
            </a:r>
            <a:r>
              <a:rPr lang="en-US" sz="1200" u="sng" kern="1200" dirty="0">
                <a:solidFill>
                  <a:schemeClr val="tx1"/>
                </a:solidFill>
                <a:effectLst/>
                <a:latin typeface="+mn-lt"/>
                <a:ea typeface="+mn-ea"/>
                <a:cs typeface="+mn-cs"/>
              </a:rPr>
              <a:t> functions</a:t>
            </a:r>
          </a:p>
          <a:p>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Besides the three types of functions, you can create </a:t>
            </a:r>
            <a:r>
              <a:rPr lang="en-US" sz="1200" i="1" kern="1200" dirty="0">
                <a:solidFill>
                  <a:schemeClr val="tx1"/>
                </a:solidFill>
                <a:effectLst/>
                <a:latin typeface="+mn-lt"/>
                <a:ea typeface="+mn-ea"/>
                <a:cs typeface="+mn-cs"/>
              </a:rPr>
              <a:t>user-defined functions </a:t>
            </a:r>
            <a:r>
              <a:rPr lang="en-US" sz="1200" kern="1200" dirty="0">
                <a:solidFill>
                  <a:schemeClr val="tx1"/>
                </a:solidFill>
                <a:effectLst/>
                <a:latin typeface="+mn-lt"/>
                <a:ea typeface="+mn-ea"/>
                <a:cs typeface="+mn-cs"/>
              </a:rPr>
              <a:t>that are stored with the database. </a:t>
            </a:r>
          </a:p>
          <a:p>
            <a:r>
              <a:rPr lang="en-US" sz="1200" kern="1200" dirty="0">
                <a:solidFill>
                  <a:schemeClr val="tx1"/>
                </a:solidFill>
                <a:effectLst/>
                <a:latin typeface="+mn-lt"/>
                <a:ea typeface="+mn-ea"/>
                <a:cs typeface="+mn-cs"/>
              </a:rPr>
              <a:t>These functions are most often written and used by SQL programmers within the stored procedures and triggers that they write. </a:t>
            </a:r>
          </a:p>
          <a:p>
            <a:r>
              <a:rPr lang="en-US" sz="1200" kern="1200">
                <a:solidFill>
                  <a:schemeClr val="tx1"/>
                </a:solidFill>
                <a:effectLst/>
                <a:latin typeface="+mn-lt"/>
                <a:ea typeface="+mn-ea"/>
                <a:cs typeface="+mn-cs"/>
              </a:rPr>
              <a:t>Although user-defined functions can also be used by application pro­grammers, there are no examples of their use in this  course.</a:t>
            </a:r>
          </a:p>
          <a:p>
            <a:endParaRPr lang="nl-BE" altLang="nl-BE"/>
          </a:p>
        </p:txBody>
      </p:sp>
    </p:spTree>
    <p:extLst>
      <p:ext uri="{BB962C8B-B14F-4D97-AF65-F5344CB8AC3E}">
        <p14:creationId xmlns:p14="http://schemas.microsoft.com/office/powerpoint/2010/main" val="114047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CED65F0B-9E4D-4101-A9A5-AC5D1BB320F7}" type="slidenum">
              <a:rPr lang="en-US" altLang="nl-BE" sz="1200"/>
              <a:pPr algn="r"/>
              <a:t>5</a:t>
            </a:fld>
            <a:endParaRPr lang="en-US" altLang="nl-BE"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217537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A7BD1EA-7D0A-4D0C-8C5D-0E1118A5B720}" type="slidenum">
              <a:rPr lang="en-US" altLang="nl-BE" sz="1200"/>
              <a:pPr algn="r"/>
              <a:t>6</a:t>
            </a:fld>
            <a:endParaRPr lang="en-US" altLang="nl-BE"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The</a:t>
            </a:r>
            <a:r>
              <a:rPr lang="nl-BE" altLang="nl-BE" b="0" u="sng" baseline="0" dirty="0"/>
              <a:t> software components of a client/server system</a:t>
            </a:r>
          </a:p>
          <a:p>
            <a:endParaRPr lang="nl-BE" altLang="nl-BE" baseline="0" dirty="0"/>
          </a:p>
          <a:p>
            <a:r>
              <a:rPr lang="nl-BE" altLang="nl-BE" baseline="0" dirty="0"/>
              <a:t>The figure on the slide presents the software components of a typical client/server system. </a:t>
            </a:r>
          </a:p>
          <a:p>
            <a:r>
              <a:rPr lang="nl-BE" altLang="nl-BE" baseline="0" dirty="0"/>
              <a:t>In addition to a </a:t>
            </a:r>
            <a:r>
              <a:rPr lang="nl-BE" altLang="nl-BE" b="1" baseline="0" dirty="0"/>
              <a:t>network operating system </a:t>
            </a:r>
            <a:r>
              <a:rPr lang="nl-BE" altLang="nl-BE" baseline="0" dirty="0"/>
              <a:t>that manages the functions of the network, the </a:t>
            </a:r>
            <a:r>
              <a:rPr lang="nl-BE" altLang="nl-BE" b="1" baseline="0" dirty="0"/>
              <a:t>server</a:t>
            </a:r>
            <a:r>
              <a:rPr lang="nl-BE" altLang="nl-BE" baseline="0" dirty="0"/>
              <a:t> requires a </a:t>
            </a:r>
            <a:r>
              <a:rPr lang="nl-BE" altLang="nl-BE" b="1" baseline="0" dirty="0"/>
              <a:t>database management system (DBMS) </a:t>
            </a:r>
            <a:r>
              <a:rPr lang="nl-BE" altLang="nl-BE" baseline="0" dirty="0"/>
              <a:t>like Microsoft SQL Server, Oracle, or MySQL. This DBMS manages the databases that are stored on the server.</a:t>
            </a:r>
          </a:p>
          <a:p>
            <a:endParaRPr lang="nl-BE" altLang="nl-BE" baseline="0" dirty="0"/>
          </a:p>
          <a:p>
            <a:r>
              <a:rPr lang="nl-BE" altLang="nl-BE" baseline="0" dirty="0"/>
              <a:t>In contract to the server, each </a:t>
            </a:r>
            <a:r>
              <a:rPr lang="nl-BE" altLang="nl-BE" b="1" baseline="0" dirty="0"/>
              <a:t>client</a:t>
            </a:r>
            <a:r>
              <a:rPr lang="nl-BE" altLang="nl-BE" baseline="0" dirty="0"/>
              <a:t> requires </a:t>
            </a:r>
            <a:r>
              <a:rPr lang="nl-BE" altLang="nl-BE" b="1" baseline="0" dirty="0"/>
              <a:t>application software </a:t>
            </a:r>
            <a:r>
              <a:rPr lang="nl-BE" altLang="nl-BE" baseline="0" dirty="0"/>
              <a:t>to perform useful work. This can be a purchased software package like a financial accounting package, or it can be custom software that’s developed fo a specific application.   </a:t>
            </a:r>
          </a:p>
          <a:p>
            <a:r>
              <a:rPr lang="nl-BE" altLang="nl-BE" baseline="0" dirty="0"/>
              <a:t>In .Net Advanced you will learn how to use C# for developing custom software for database applications.</a:t>
            </a:r>
          </a:p>
          <a:p>
            <a:r>
              <a:rPr lang="nl-BE" altLang="nl-BE" baseline="0" dirty="0"/>
              <a:t>Although the application software is run on the client, it uses data that’s stored on the server. </a:t>
            </a:r>
          </a:p>
          <a:p>
            <a:r>
              <a:rPr lang="nl-BE" altLang="nl-BE" baseline="0" dirty="0" err="1"/>
              <a:t>To</a:t>
            </a:r>
            <a:r>
              <a:rPr lang="nl-BE" altLang="nl-BE" baseline="0" dirty="0"/>
              <a:t> make this </a:t>
            </a:r>
            <a:r>
              <a:rPr lang="nl-BE" altLang="nl-BE" b="1" baseline="0" dirty="0"/>
              <a:t>communication between the client and the data source </a:t>
            </a:r>
            <a:r>
              <a:rPr lang="nl-BE" altLang="nl-BE" baseline="0" dirty="0"/>
              <a:t>possible for a C# application, the client accesses the database via a </a:t>
            </a:r>
            <a:r>
              <a:rPr lang="nl-BE" altLang="nl-BE" b="1" baseline="0" dirty="0"/>
              <a:t>data access API </a:t>
            </a:r>
            <a:r>
              <a:rPr lang="nl-BE" altLang="nl-BE" baseline="0" dirty="0"/>
              <a:t>such as </a:t>
            </a:r>
            <a:r>
              <a:rPr lang="nl-BE" altLang="nl-BE" b="1" baseline="0" dirty="0"/>
              <a:t>ADO.NET</a:t>
            </a:r>
            <a:r>
              <a:rPr lang="nl-BE" altLang="nl-BE" baseline="0" dirty="0"/>
              <a:t>.</a:t>
            </a:r>
          </a:p>
          <a:p>
            <a:endParaRPr lang="nl-BE" altLang="nl-BE" baseline="0" dirty="0"/>
          </a:p>
          <a:p>
            <a:r>
              <a:rPr lang="nl-BE" altLang="nl-BE" baseline="0" dirty="0" err="1"/>
              <a:t>Once</a:t>
            </a:r>
            <a:r>
              <a:rPr lang="nl-BE" altLang="nl-BE" baseline="0" dirty="0"/>
              <a:t> the software for both client an server is installed, the client communicates with the server by passing </a:t>
            </a:r>
            <a:r>
              <a:rPr lang="nl-BE" altLang="nl-BE" b="1" baseline="0" dirty="0"/>
              <a:t>SQL-queries</a:t>
            </a:r>
            <a:r>
              <a:rPr lang="nl-BE" altLang="nl-BE" baseline="0" dirty="0"/>
              <a:t> (or just queries) to the DBMS called Structured Query Language (SQL). SQL lets any application communicate with any DBMS. </a:t>
            </a:r>
          </a:p>
          <a:p>
            <a:r>
              <a:rPr lang="nl-BE" altLang="nl-BE" baseline="0" dirty="0" err="1"/>
              <a:t>After</a:t>
            </a:r>
            <a:r>
              <a:rPr lang="nl-BE" altLang="nl-BE" baseline="0" dirty="0"/>
              <a:t> the client </a:t>
            </a:r>
            <a:r>
              <a:rPr lang="nl-BE" altLang="nl-BE" baseline="0" dirty="0" err="1"/>
              <a:t>sends</a:t>
            </a:r>
            <a:r>
              <a:rPr lang="nl-BE" altLang="nl-BE" baseline="0" dirty="0"/>
              <a:t> a query </a:t>
            </a:r>
            <a:r>
              <a:rPr lang="nl-BE" altLang="nl-BE" baseline="0" dirty="0" err="1"/>
              <a:t>to</a:t>
            </a:r>
            <a:r>
              <a:rPr lang="nl-BE" altLang="nl-BE" baseline="0" dirty="0"/>
              <a:t> </a:t>
            </a:r>
            <a:r>
              <a:rPr lang="nl-BE" altLang="nl-BE" baseline="0" dirty="0" err="1"/>
              <a:t>the</a:t>
            </a:r>
            <a:r>
              <a:rPr lang="nl-BE" altLang="nl-BE" baseline="0" dirty="0"/>
              <a:t> server, </a:t>
            </a:r>
            <a:r>
              <a:rPr lang="nl-BE" altLang="nl-BE" baseline="0" dirty="0" err="1"/>
              <a:t>the</a:t>
            </a:r>
            <a:r>
              <a:rPr lang="nl-BE" altLang="nl-BE" baseline="0" dirty="0"/>
              <a:t> server </a:t>
            </a:r>
            <a:r>
              <a:rPr lang="nl-BE" altLang="nl-BE" baseline="0" dirty="0" err="1"/>
              <a:t>responds</a:t>
            </a:r>
            <a:r>
              <a:rPr lang="nl-BE" altLang="nl-BE" baseline="0" dirty="0"/>
              <a:t> </a:t>
            </a:r>
            <a:r>
              <a:rPr lang="nl-BE" altLang="nl-BE" baseline="0" dirty="0" err="1"/>
              <a:t>by</a:t>
            </a:r>
            <a:r>
              <a:rPr lang="nl-BE" altLang="nl-BE" baseline="0" dirty="0"/>
              <a:t> </a:t>
            </a:r>
            <a:r>
              <a:rPr lang="nl-BE" altLang="nl-BE" baseline="0" dirty="0" err="1"/>
              <a:t>sending</a:t>
            </a:r>
            <a:r>
              <a:rPr lang="nl-BE" altLang="nl-BE" baseline="0" dirty="0"/>
              <a:t> </a:t>
            </a:r>
            <a:r>
              <a:rPr lang="nl-BE" altLang="nl-BE" baseline="0" dirty="0" err="1"/>
              <a:t>the</a:t>
            </a:r>
            <a:r>
              <a:rPr lang="nl-BE" altLang="nl-BE" baseline="0" dirty="0"/>
              <a:t> results back to </a:t>
            </a:r>
            <a:r>
              <a:rPr lang="nl-BE" altLang="nl-BE" baseline="0" dirty="0" err="1"/>
              <a:t>the</a:t>
            </a:r>
            <a:r>
              <a:rPr lang="nl-BE" altLang="nl-BE" baseline="0" dirty="0"/>
              <a:t> </a:t>
            </a:r>
            <a:r>
              <a:rPr lang="nl-BE" altLang="nl-BE" baseline="0" dirty="0" err="1"/>
              <a:t>client</a:t>
            </a:r>
            <a:r>
              <a:rPr lang="nl-BE" altLang="nl-BE" baseline="0" dirty="0"/>
              <a:t>. </a:t>
            </a:r>
          </a:p>
          <a:p>
            <a:r>
              <a:rPr lang="nl-BE" altLang="nl-BE" baseline="0" dirty="0"/>
              <a:t>(In </a:t>
            </a:r>
            <a:r>
              <a:rPr lang="nl-BE" altLang="nl-BE" baseline="0" dirty="0" err="1"/>
              <a:t>conversation</a:t>
            </a:r>
            <a:r>
              <a:rPr lang="nl-BE" altLang="nl-BE" baseline="0" dirty="0"/>
              <a:t>, SQL is pronounced as either S-Q-L or </a:t>
            </a:r>
            <a:r>
              <a:rPr lang="nl-BE" altLang="nl-BE" baseline="0" dirty="0" err="1"/>
              <a:t>sequel</a:t>
            </a:r>
            <a:r>
              <a:rPr lang="nl-BE" altLang="nl-BE" baseline="0" dirty="0"/>
              <a:t>)</a:t>
            </a:r>
          </a:p>
          <a:p>
            <a:endParaRPr lang="nl-BE" altLang="nl-BE" baseline="0" dirty="0"/>
          </a:p>
          <a:p>
            <a:r>
              <a:rPr lang="nl-BE" altLang="nl-BE" baseline="0" dirty="0"/>
              <a:t>As you can see on the slide, the processing done by a client/server system is divided between the clients and the server. </a:t>
            </a:r>
          </a:p>
          <a:p>
            <a:r>
              <a:rPr lang="nl-BE" altLang="nl-BE" baseline="0" dirty="0"/>
              <a:t>In this case, the DBMS on the server is processing requests made by the application running on the client. </a:t>
            </a:r>
          </a:p>
          <a:p>
            <a:r>
              <a:rPr lang="nl-BE" altLang="nl-BE" baseline="0" dirty="0" err="1"/>
              <a:t>Theoretically</a:t>
            </a:r>
            <a:r>
              <a:rPr lang="nl-BE" altLang="nl-BE" baseline="0" dirty="0"/>
              <a:t>, at least, this balancs the workload between the clients and the server so the system works more efficiently. </a:t>
            </a:r>
          </a:p>
          <a:p>
            <a:r>
              <a:rPr lang="nl-BE" altLang="nl-BE" baseline="0" dirty="0"/>
              <a:t>In contrast, in a file-handling system, the clients do all of the work because the server is used only to store the files and are used by the clients.</a:t>
            </a:r>
            <a:endParaRPr lang="nl-BE" altLang="nl-BE" dirty="0"/>
          </a:p>
        </p:txBody>
      </p:sp>
    </p:spTree>
    <p:extLst>
      <p:ext uri="{BB962C8B-B14F-4D97-AF65-F5344CB8AC3E}">
        <p14:creationId xmlns:p14="http://schemas.microsoft.com/office/powerpoint/2010/main" val="2694138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29B3F8E7-D325-45AC-9365-CDDD4F1AF008}" type="slidenum">
              <a:rPr lang="en-US" altLang="nl-BE" sz="1200"/>
              <a:pPr algn="r"/>
              <a:t>7</a:t>
            </a:fld>
            <a:endParaRPr lang="en-US" altLang="nl-BE"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p>
        </p:txBody>
      </p:sp>
    </p:spTree>
    <p:extLst>
      <p:ext uri="{BB962C8B-B14F-4D97-AF65-F5344CB8AC3E}">
        <p14:creationId xmlns:p14="http://schemas.microsoft.com/office/powerpoint/2010/main" val="939896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8C3046E7-E45F-4C86-A1D1-08D7A2AC1BAB}" type="slidenum">
              <a:rPr lang="en-US" altLang="nl-BE" sz="1200"/>
              <a:pPr algn="r"/>
              <a:t>8</a:t>
            </a:fld>
            <a:endParaRPr lang="en-US" altLang="nl-BE"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Other client/server system architectures</a:t>
            </a:r>
          </a:p>
          <a:p>
            <a:endParaRPr lang="nl-BE" altLang="nl-BE" dirty="0"/>
          </a:p>
          <a:p>
            <a:r>
              <a:rPr lang="en-US" sz="1200" kern="1200" dirty="0">
                <a:solidFill>
                  <a:schemeClr val="tx1"/>
                </a:solidFill>
                <a:effectLst/>
                <a:latin typeface="+mn-lt"/>
                <a:ea typeface="+mn-ea"/>
                <a:cs typeface="+mn-cs"/>
              </a:rPr>
              <a:t>In its simplest form, a client/server system consists of a single database server and one or more clients. </a:t>
            </a:r>
          </a:p>
          <a:p>
            <a:r>
              <a:rPr lang="en-US" sz="1200" kern="1200" dirty="0">
                <a:solidFill>
                  <a:schemeClr val="tx1"/>
                </a:solidFill>
                <a:effectLst/>
                <a:latin typeface="+mn-lt"/>
                <a:ea typeface="+mn-ea"/>
                <a:cs typeface="+mn-cs"/>
              </a:rPr>
              <a:t>Many client/server systems today, though, include additional servers. </a:t>
            </a:r>
          </a:p>
          <a:p>
            <a:r>
              <a:rPr lang="en-US" sz="1200" kern="1200" dirty="0">
                <a:solidFill>
                  <a:schemeClr val="tx1"/>
                </a:solidFill>
                <a:effectLst/>
                <a:latin typeface="+mn-lt"/>
                <a:ea typeface="+mn-ea"/>
                <a:cs typeface="+mn-cs"/>
              </a:rPr>
              <a:t>On the</a:t>
            </a:r>
            <a:r>
              <a:rPr lang="en-US" sz="1200" kern="1200" baseline="0" dirty="0">
                <a:solidFill>
                  <a:schemeClr val="tx1"/>
                </a:solidFill>
                <a:effectLst/>
                <a:latin typeface="+mn-lt"/>
                <a:ea typeface="+mn-ea"/>
                <a:cs typeface="+mn-cs"/>
              </a:rPr>
              <a:t> slide</a:t>
            </a:r>
            <a:r>
              <a:rPr lang="en-US" sz="1200" kern="1200" dirty="0">
                <a:solidFill>
                  <a:schemeClr val="tx1"/>
                </a:solidFill>
                <a:effectLst/>
                <a:latin typeface="+mn-lt"/>
                <a:ea typeface="+mn-ea"/>
                <a:cs typeface="+mn-cs"/>
              </a:rPr>
              <a:t>, for example, you can see two client/ server systems that include an additional server between the clients and the database server.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illustration is for a Windows-based system. With this system, only the user interface for an application  runs on the client. </a:t>
            </a:r>
          </a:p>
          <a:p>
            <a:r>
              <a:rPr lang="en-US" sz="1200" kern="1200" dirty="0">
                <a:solidFill>
                  <a:schemeClr val="tx1"/>
                </a:solidFill>
                <a:effectLst/>
                <a:latin typeface="+mn-lt"/>
                <a:ea typeface="+mn-ea"/>
                <a:cs typeface="+mn-cs"/>
              </a:rPr>
              <a:t>The rest of  the process­ing that's done by the application is stored in one or more </a:t>
            </a:r>
            <a:r>
              <a:rPr lang="en-US" sz="1200" i="1" kern="1200" dirty="0">
                <a:solidFill>
                  <a:schemeClr val="tx1"/>
                </a:solidFill>
                <a:effectLst/>
                <a:latin typeface="+mn-lt"/>
                <a:ea typeface="+mn-ea"/>
                <a:cs typeface="+mn-cs"/>
              </a:rPr>
              <a:t>classes </a:t>
            </a:r>
            <a:r>
              <a:rPr lang="en-US" sz="1200" kern="1200" dirty="0">
                <a:solidFill>
                  <a:schemeClr val="tx1"/>
                </a:solidFill>
                <a:effectLst/>
                <a:latin typeface="+mn-lt"/>
                <a:ea typeface="+mn-ea"/>
                <a:cs typeface="+mn-cs"/>
              </a:rPr>
              <a:t>on the </a:t>
            </a:r>
            <a:r>
              <a:rPr lang="en-US" sz="1200" i="1" kern="1200" dirty="0">
                <a:solidFill>
                  <a:schemeClr val="tx1"/>
                </a:solidFill>
                <a:effectLst/>
                <a:latin typeface="+mn-lt"/>
                <a:ea typeface="+mn-ea"/>
                <a:cs typeface="+mn-cs"/>
              </a:rPr>
              <a:t>appli­cation server. </a:t>
            </a:r>
            <a:r>
              <a:rPr lang="en-US" sz="1200" kern="1200" dirty="0">
                <a:solidFill>
                  <a:schemeClr val="tx1"/>
                </a:solidFill>
                <a:effectLst/>
                <a:latin typeface="+mn-lt"/>
                <a:ea typeface="+mn-ea"/>
                <a:cs typeface="+mn-cs"/>
              </a:rPr>
              <a:t>Then, the client sends requests to the application server for processing. </a:t>
            </a:r>
          </a:p>
          <a:p>
            <a:r>
              <a:rPr lang="en-US" sz="1200" kern="1200" dirty="0">
                <a:solidFill>
                  <a:schemeClr val="tx1"/>
                </a:solidFill>
                <a:effectLst/>
                <a:latin typeface="+mn-lt"/>
                <a:ea typeface="+mn-ea"/>
                <a:cs typeface="+mn-cs"/>
              </a:rPr>
              <a:t>If the request involves accessing data in a database, the application server formulates the appropriate query and passes it on to the database server. The results of the query are then sent back to the application server, which processes  the results  and sends the appropriate  response back  to the client.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can see in this illustration, two types of classes can be stored on an application server. </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Business classes </a:t>
            </a:r>
            <a:r>
              <a:rPr lang="en-US" sz="1200" kern="1200" dirty="0">
                <a:solidFill>
                  <a:schemeClr val="tx1"/>
                </a:solidFill>
                <a:effectLst/>
                <a:latin typeface="+mn-lt"/>
                <a:ea typeface="+mn-ea"/>
                <a:cs typeface="+mn-cs"/>
              </a:rPr>
              <a:t>can represent business entities used by an application.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example, an application  that accepts invoices for a vendor might use business classes that represent vendors, invoices, and invoice line items.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addition,  business classes  can implement  business  rules.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application server can also be used to store </a:t>
            </a:r>
            <a:r>
              <a:rPr lang="en-US" sz="1200" i="1" kern="1200" dirty="0">
                <a:solidFill>
                  <a:schemeClr val="tx1"/>
                </a:solidFill>
                <a:effectLst/>
                <a:latin typeface="+mn-lt"/>
                <a:ea typeface="+mn-ea"/>
                <a:cs typeface="+mn-cs"/>
              </a:rPr>
              <a:t>database classes. </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These classes provide the code that's needed to process the database requests, such as retrieving data from the database and storing data in the database. Because these classes work directly with the database, they are sometimes stored on the database server instead of the application server.</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4105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6650CF8B-D91E-479C-BB10-359C4CEB96F4}" type="slidenum">
              <a:rPr lang="en-US" altLang="nl-BE" sz="1200"/>
              <a:pPr algn="r"/>
              <a:t>9</a:t>
            </a:fld>
            <a:endParaRPr lang="en-US" altLang="nl-BE"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altLang="nl-BE" b="0" u="sng" dirty="0"/>
              <a:t>Other client/server system architectures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Web-based applications use a similar type of architecture, as illustrated by the second example in this figure. </a:t>
            </a:r>
          </a:p>
          <a:p>
            <a:r>
              <a:rPr lang="en-US" sz="1200" kern="1200" dirty="0">
                <a:solidFill>
                  <a:schemeClr val="tx1"/>
                </a:solidFill>
                <a:effectLst/>
                <a:latin typeface="+mn-lt"/>
                <a:ea typeface="+mn-ea"/>
                <a:cs typeface="+mn-cs"/>
              </a:rPr>
              <a:t>In a web application, a </a:t>
            </a:r>
            <a:r>
              <a:rPr lang="en-US" sz="1200" i="1" kern="1200" dirty="0">
                <a:solidFill>
                  <a:schemeClr val="tx1"/>
                </a:solidFill>
                <a:effectLst/>
                <a:latin typeface="+mn-lt"/>
                <a:ea typeface="+mn-ea"/>
                <a:cs typeface="+mn-cs"/>
              </a:rPr>
              <a:t>web browser </a:t>
            </a:r>
            <a:r>
              <a:rPr lang="en-US" sz="1200" kern="1200" dirty="0">
                <a:solidFill>
                  <a:schemeClr val="tx1"/>
                </a:solidFill>
                <a:effectLst/>
                <a:latin typeface="+mn-lt"/>
                <a:ea typeface="+mn-ea"/>
                <a:cs typeface="+mn-cs"/>
              </a:rPr>
              <a:t>running on the client is used to send requests to a </a:t>
            </a:r>
            <a:r>
              <a:rPr lang="en-US" sz="1200" i="1" kern="1200" dirty="0">
                <a:solidFill>
                  <a:schemeClr val="tx1"/>
                </a:solidFill>
                <a:effectLst/>
                <a:latin typeface="+mn-lt"/>
                <a:ea typeface="+mn-ea"/>
                <a:cs typeface="+mn-cs"/>
              </a:rPr>
              <a:t>web application </a:t>
            </a:r>
            <a:r>
              <a:rPr lang="en-US" sz="1200" kern="1200" dirty="0">
                <a:solidFill>
                  <a:schemeClr val="tx1"/>
                </a:solidFill>
                <a:effectLst/>
                <a:latin typeface="+mn-lt"/>
                <a:ea typeface="+mn-ea"/>
                <a:cs typeface="+mn-cs"/>
              </a:rPr>
              <a:t>running on a </a:t>
            </a:r>
            <a:r>
              <a:rPr lang="en-US" sz="1200" i="1" kern="1200" dirty="0">
                <a:solidFill>
                  <a:schemeClr val="tx1"/>
                </a:solidFill>
                <a:effectLst/>
                <a:latin typeface="+mn-lt"/>
                <a:ea typeface="+mn-ea"/>
                <a:cs typeface="+mn-cs"/>
              </a:rPr>
              <a:t>web server </a:t>
            </a:r>
            <a:r>
              <a:rPr lang="en-US" sz="1200" kern="1200" dirty="0">
                <a:solidFill>
                  <a:schemeClr val="tx1"/>
                </a:solidFill>
                <a:effectLst/>
                <a:latin typeface="+mn-lt"/>
                <a:ea typeface="+mn-ea"/>
                <a:cs typeface="+mn-cs"/>
              </a:rPr>
              <a:t>somewhere on the Internet.</a:t>
            </a:r>
          </a:p>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web browser </a:t>
            </a:r>
            <a:r>
              <a:rPr lang="en-US" sz="1200" kern="1200" dirty="0">
                <a:solidFill>
                  <a:schemeClr val="tx1"/>
                </a:solidFill>
                <a:effectLst/>
                <a:latin typeface="+mn-lt"/>
                <a:ea typeface="+mn-ea"/>
                <a:cs typeface="+mn-cs"/>
              </a:rPr>
              <a:t>might also send request to </a:t>
            </a:r>
            <a:r>
              <a:rPr lang="en-US" sz="1200" i="1" kern="1200" dirty="0">
                <a:solidFill>
                  <a:schemeClr val="tx1"/>
                </a:solidFill>
                <a:effectLst/>
                <a:latin typeface="+mn-lt"/>
                <a:ea typeface="+mn-ea"/>
                <a:cs typeface="+mn-cs"/>
              </a:rPr>
              <a:t>web services </a:t>
            </a:r>
            <a:r>
              <a:rPr lang="en-US" sz="1200" kern="1200" dirty="0">
                <a:solidFill>
                  <a:schemeClr val="tx1"/>
                </a:solidFill>
                <a:effectLst/>
                <a:latin typeface="+mn-lt"/>
                <a:ea typeface="+mn-ea"/>
                <a:cs typeface="+mn-cs"/>
              </a:rPr>
              <a:t>running on the web server.</a:t>
            </a:r>
          </a:p>
          <a:p>
            <a:r>
              <a:rPr lang="en-US" sz="1200" kern="1200" dirty="0">
                <a:solidFill>
                  <a:schemeClr val="tx1"/>
                </a:solidFill>
                <a:effectLst/>
                <a:latin typeface="+mn-lt"/>
                <a:ea typeface="+mn-ea"/>
                <a:cs typeface="+mn-cs"/>
              </a:rPr>
              <a:t>Then, the web application or web service can pass requests for data on to the database server.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this figure gives you an idea of how client/server systems can be configured, you should realize that they can be much more complicated  than what's shown here. </a:t>
            </a:r>
          </a:p>
          <a:p>
            <a:r>
              <a:rPr lang="en-US" sz="1200" kern="1200" dirty="0">
                <a:solidFill>
                  <a:schemeClr val="tx1"/>
                </a:solidFill>
                <a:effectLst/>
                <a:latin typeface="+mn-lt"/>
                <a:ea typeface="+mn-ea"/>
                <a:cs typeface="+mn-cs"/>
              </a:rPr>
              <a:t>In a Windows-based  system, for example,  business  classes and database classes can be distributed over any number of application servers, and those classes can communicate with databases on any number of database servers. </a:t>
            </a:r>
          </a:p>
          <a:p>
            <a:r>
              <a:rPr lang="en-US" sz="1200" kern="1200" dirty="0">
                <a:solidFill>
                  <a:schemeClr val="tx1"/>
                </a:solidFill>
                <a:effectLst/>
                <a:latin typeface="+mn-lt"/>
                <a:ea typeface="+mn-ea"/>
                <a:cs typeface="+mn-cs"/>
              </a:rPr>
              <a:t>Similarly, the web applications and services in a web-based  system  can be distributed over numerous  web servers that access numerous  database servers.</a:t>
            </a:r>
            <a:endParaRPr lang="nl-BE" altLang="nl-BE" dirty="0"/>
          </a:p>
          <a:p>
            <a:endParaRPr lang="nl-BE" altLang="nl-BE" dirty="0"/>
          </a:p>
        </p:txBody>
      </p:sp>
    </p:spTree>
    <p:extLst>
      <p:ext uri="{BB962C8B-B14F-4D97-AF65-F5344CB8AC3E}">
        <p14:creationId xmlns:p14="http://schemas.microsoft.com/office/powerpoint/2010/main" val="134286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b="0" u="sng" dirty="0"/>
              <a:t>An </a:t>
            </a:r>
            <a:r>
              <a:rPr lang="nl-BE" altLang="nl-BE" b="0" u="sng" dirty="0" err="1"/>
              <a:t>introduction</a:t>
            </a:r>
            <a:r>
              <a:rPr lang="nl-BE" altLang="nl-BE" b="0" u="sng" dirty="0"/>
              <a:t> </a:t>
            </a:r>
            <a:r>
              <a:rPr lang="nl-BE" altLang="nl-BE" b="0" u="sng" dirty="0" err="1"/>
              <a:t>to</a:t>
            </a:r>
            <a:r>
              <a:rPr lang="nl-BE" altLang="nl-BE" b="0" u="sng" dirty="0"/>
              <a:t> </a:t>
            </a:r>
            <a:r>
              <a:rPr lang="nl-BE" altLang="nl-BE" b="0" u="sng" dirty="0" err="1"/>
              <a:t>relational</a:t>
            </a:r>
            <a:r>
              <a:rPr lang="nl-BE" altLang="nl-BE" b="0" u="sng" baseline="0" dirty="0"/>
              <a:t> databases</a:t>
            </a:r>
          </a:p>
          <a:p>
            <a:endParaRPr lang="nl-BE" altLang="nl-BE" b="1" baseline="0" dirty="0"/>
          </a:p>
          <a:p>
            <a:r>
              <a:rPr lang="en-US" sz="1200" kern="1200" dirty="0">
                <a:solidFill>
                  <a:schemeClr val="tx1"/>
                </a:solidFill>
                <a:effectLst/>
                <a:latin typeface="+mn-lt"/>
                <a:ea typeface="+mn-ea"/>
                <a:cs typeface="+mn-cs"/>
              </a:rPr>
              <a:t>In 1970, Dr. E. F. Codd developed a model for what was then a new and revolutionary type of database called a </a:t>
            </a:r>
            <a:r>
              <a:rPr lang="en-US" sz="1200" b="1" i="1" kern="1200" dirty="0">
                <a:solidFill>
                  <a:schemeClr val="tx1"/>
                </a:solidFill>
                <a:effectLst/>
                <a:latin typeface="+mn-lt"/>
                <a:ea typeface="+mn-ea"/>
                <a:cs typeface="+mn-cs"/>
              </a:rPr>
              <a:t>relational database</a:t>
            </a:r>
            <a:r>
              <a:rPr lang="en-US" sz="1200" i="1"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This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type of data­ base eliminated some of the problems that were associated  with standard  files and other database designs. </a:t>
            </a:r>
          </a:p>
          <a:p>
            <a:r>
              <a:rPr lang="en-US" sz="1200" kern="1200" dirty="0">
                <a:solidFill>
                  <a:schemeClr val="tx1"/>
                </a:solidFill>
                <a:effectLst/>
                <a:latin typeface="+mn-lt"/>
                <a:ea typeface="+mn-ea"/>
                <a:cs typeface="+mn-cs"/>
              </a:rPr>
              <a:t>By using the relational model, you can reduce data redundancy, which saves disk storage and leads to efficient data retrieval. </a:t>
            </a:r>
          </a:p>
          <a:p>
            <a:r>
              <a:rPr lang="en-US" sz="1200" kern="1200" dirty="0">
                <a:solidFill>
                  <a:schemeClr val="tx1"/>
                </a:solidFill>
                <a:effectLst/>
                <a:latin typeface="+mn-lt"/>
                <a:ea typeface="+mn-ea"/>
                <a:cs typeface="+mn-cs"/>
              </a:rPr>
              <a:t>You  can also view and manipulate data in a way that is both intuitive and efficient. </a:t>
            </a:r>
          </a:p>
          <a:p>
            <a:r>
              <a:rPr lang="en-US" sz="1200" kern="1200" dirty="0">
                <a:solidFill>
                  <a:schemeClr val="tx1"/>
                </a:solidFill>
                <a:effectLst/>
                <a:latin typeface="+mn-lt"/>
                <a:ea typeface="+mn-ea"/>
                <a:cs typeface="+mn-cs"/>
              </a:rPr>
              <a:t>Today, relational databases are the de facto standard for database applications.</a:t>
            </a:r>
          </a:p>
          <a:p>
            <a:r>
              <a:rPr lang="en-US" sz="1200" kern="1200" dirty="0">
                <a:solidFill>
                  <a:schemeClr val="tx1"/>
                </a:solidFill>
                <a:effectLst/>
                <a:latin typeface="+mn-lt"/>
                <a:ea typeface="+mn-ea"/>
                <a:cs typeface="+mn-cs"/>
              </a:rPr>
              <a:t> </a:t>
            </a:r>
          </a:p>
          <a:p>
            <a:r>
              <a:rPr lang="nl-BE" altLang="nl-BE" b="0" u="sng" dirty="0"/>
              <a:t>How</a:t>
            </a:r>
            <a:r>
              <a:rPr lang="nl-BE" altLang="nl-BE" b="0" u="sng" baseline="0" dirty="0"/>
              <a:t> a </a:t>
            </a:r>
            <a:r>
              <a:rPr lang="nl-BE" altLang="nl-BE" b="0" u="sng" baseline="0" dirty="0" err="1"/>
              <a:t>table</a:t>
            </a:r>
            <a:r>
              <a:rPr lang="nl-BE" altLang="nl-BE" b="0" u="sng" baseline="0" dirty="0"/>
              <a:t> is </a:t>
            </a:r>
            <a:r>
              <a:rPr lang="nl-BE" altLang="nl-BE" b="0" u="sng" baseline="0" dirty="0" err="1"/>
              <a:t>organized</a:t>
            </a:r>
            <a:endParaRPr lang="nl-BE" altLang="nl-BE" b="0" u="sng" baseline="0" dirty="0"/>
          </a:p>
          <a:p>
            <a:endParaRPr lang="nl-BE" altLang="nl-BE" b="1" baseline="0" dirty="0"/>
          </a:p>
          <a:p>
            <a:r>
              <a:rPr lang="en-US" sz="1200" kern="1200" dirty="0">
                <a:solidFill>
                  <a:schemeClr val="tx1"/>
                </a:solidFill>
                <a:effectLst/>
                <a:latin typeface="+mn-lt"/>
                <a:ea typeface="+mn-ea"/>
                <a:cs typeface="+mn-cs"/>
              </a:rPr>
              <a:t>The model for a relational database states that data is stored in one or more </a:t>
            </a:r>
            <a:r>
              <a:rPr lang="en-US" sz="1200" b="1" i="1" kern="1200" dirty="0">
                <a:solidFill>
                  <a:schemeClr val="tx1"/>
                </a:solidFill>
                <a:effectLst/>
                <a:latin typeface="+mn-lt"/>
                <a:ea typeface="+mn-ea"/>
                <a:cs typeface="+mn-cs"/>
              </a:rPr>
              <a:t>tables</a:t>
            </a:r>
            <a:r>
              <a:rPr lang="en-US" sz="1200" i="1"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also states that each table can be viewed as a two-dimensional matrix consisting of </a:t>
            </a:r>
            <a:r>
              <a:rPr lang="en-US" sz="1200" i="1" kern="1200" dirty="0">
                <a:solidFill>
                  <a:schemeClr val="tx1"/>
                </a:solidFill>
                <a:effectLst/>
                <a:latin typeface="+mn-lt"/>
                <a:ea typeface="+mn-ea"/>
                <a:cs typeface="+mn-cs"/>
              </a:rPr>
              <a:t>rows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columns. </a:t>
            </a:r>
          </a:p>
          <a:p>
            <a:r>
              <a:rPr lang="en-US" sz="1200" kern="1200" dirty="0">
                <a:solidFill>
                  <a:schemeClr val="tx1"/>
                </a:solidFill>
                <a:effectLst/>
                <a:latin typeface="+mn-lt"/>
                <a:ea typeface="+mn-ea"/>
                <a:cs typeface="+mn-cs"/>
              </a:rPr>
              <a:t>This is illustrated by the relational table on the slide. Each row in this table contains information about a single vendor.</a:t>
            </a:r>
          </a:p>
          <a:p>
            <a:r>
              <a:rPr lang="en-US" sz="1200" kern="1200" dirty="0">
                <a:solidFill>
                  <a:schemeClr val="tx1"/>
                </a:solidFill>
                <a:effectLst/>
                <a:latin typeface="+mn-lt"/>
                <a:ea typeface="+mn-ea"/>
                <a:cs typeface="+mn-cs"/>
              </a:rPr>
              <a:t>In practice, the rows and columns of a relational database table are some­ times referred to by the more traditional terms, </a:t>
            </a:r>
            <a:r>
              <a:rPr lang="en-US" sz="1200" i="1" kern="1200" dirty="0">
                <a:solidFill>
                  <a:schemeClr val="tx1"/>
                </a:solidFill>
                <a:effectLst/>
                <a:latin typeface="+mn-lt"/>
                <a:ea typeface="+mn-ea"/>
                <a:cs typeface="+mn-cs"/>
              </a:rPr>
              <a:t>records and fields. </a:t>
            </a:r>
          </a:p>
          <a:p>
            <a:r>
              <a:rPr lang="en-US" sz="1200" kern="1200" dirty="0">
                <a:solidFill>
                  <a:schemeClr val="tx1"/>
                </a:solidFill>
                <a:effectLst/>
                <a:latin typeface="+mn-lt"/>
                <a:ea typeface="+mn-ea"/>
                <a:cs typeface="+mn-cs"/>
              </a:rPr>
              <a:t>In fact, some software packages use one set of terms, some use the other, and some use a combination.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a table contains one or more </a:t>
            </a:r>
            <a:r>
              <a:rPr lang="en-US" sz="1200" b="1" kern="1200" dirty="0">
                <a:solidFill>
                  <a:schemeClr val="tx1"/>
                </a:solidFill>
                <a:effectLst/>
                <a:latin typeface="+mn-lt"/>
                <a:ea typeface="+mn-ea"/>
                <a:cs typeface="+mn-cs"/>
              </a:rPr>
              <a:t>columns that uniquely identify each row </a:t>
            </a:r>
            <a:r>
              <a:rPr lang="en-US" sz="1200" kern="1200" dirty="0">
                <a:solidFill>
                  <a:schemeClr val="tx1"/>
                </a:solidFill>
                <a:effectLst/>
                <a:latin typeface="+mn-lt"/>
                <a:ea typeface="+mn-ea"/>
                <a:cs typeface="+mn-cs"/>
              </a:rPr>
              <a:t>in the table, you can define these columns as the </a:t>
            </a:r>
            <a:r>
              <a:rPr lang="en-US" sz="1200" b="1" i="1" kern="1200" dirty="0">
                <a:solidFill>
                  <a:schemeClr val="tx1"/>
                </a:solidFill>
                <a:effectLst/>
                <a:latin typeface="+mn-lt"/>
                <a:ea typeface="+mn-ea"/>
                <a:cs typeface="+mn-cs"/>
              </a:rPr>
              <a:t>primary key </a:t>
            </a:r>
            <a:r>
              <a:rPr lang="en-US" sz="1200" kern="1200" dirty="0">
                <a:solidFill>
                  <a:schemeClr val="tx1"/>
                </a:solidFill>
                <a:effectLst/>
                <a:latin typeface="+mn-lt"/>
                <a:ea typeface="+mn-ea"/>
                <a:cs typeface="+mn-cs"/>
              </a:rPr>
              <a:t>of the table. </a:t>
            </a:r>
          </a:p>
          <a:p>
            <a:r>
              <a:rPr lang="en-US" sz="1200" kern="1200" dirty="0">
                <a:solidFill>
                  <a:schemeClr val="tx1"/>
                </a:solidFill>
                <a:effectLst/>
                <a:latin typeface="+mn-lt"/>
                <a:ea typeface="+mn-ea"/>
                <a:cs typeface="+mn-cs"/>
              </a:rPr>
              <a:t>For instance, the primary key of the Vendors table in this figure is the </a:t>
            </a:r>
            <a:r>
              <a:rPr lang="en-US" sz="1200" kern="1200" dirty="0" err="1">
                <a:solidFill>
                  <a:schemeClr val="tx1"/>
                </a:solidFill>
                <a:effectLst/>
                <a:latin typeface="+mn-lt"/>
                <a:ea typeface="+mn-ea"/>
                <a:cs typeface="+mn-cs"/>
              </a:rPr>
              <a:t>VendorID</a:t>
            </a:r>
            <a:r>
              <a:rPr lang="en-US" sz="1200" kern="1200" dirty="0">
                <a:solidFill>
                  <a:schemeClr val="tx1"/>
                </a:solidFill>
                <a:effectLst/>
                <a:latin typeface="+mn-lt"/>
                <a:ea typeface="+mn-ea"/>
                <a:cs typeface="+mn-cs"/>
              </a:rPr>
              <a:t> column.</a:t>
            </a:r>
          </a:p>
          <a:p>
            <a:r>
              <a:rPr lang="en-US" sz="1200" kern="1200" dirty="0">
                <a:solidFill>
                  <a:schemeClr val="tx1"/>
                </a:solidFill>
                <a:effectLst/>
                <a:latin typeface="+mn-lt"/>
                <a:ea typeface="+mn-ea"/>
                <a:cs typeface="+mn-cs"/>
              </a:rPr>
              <a:t>In this example, the primary key consists of a single column. However, a primary key can also consist of two or more columns, in which case it's called a </a:t>
            </a:r>
            <a:r>
              <a:rPr lang="en-US" sz="1200" i="1" kern="1200" dirty="0">
                <a:solidFill>
                  <a:schemeClr val="tx1"/>
                </a:solidFill>
                <a:effectLst/>
                <a:latin typeface="+mn-lt"/>
                <a:ea typeface="+mn-ea"/>
                <a:cs typeface="+mn-cs"/>
              </a:rPr>
              <a:t>composite primary key.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primary keys, some database management systems let you define additional keys that uniquely identify each row in a table, called </a:t>
            </a:r>
            <a:r>
              <a:rPr lang="en-US" sz="1200" i="1" kern="1200" dirty="0">
                <a:solidFill>
                  <a:schemeClr val="tx1"/>
                </a:solidFill>
                <a:effectLst/>
                <a:latin typeface="+mn-lt"/>
                <a:ea typeface="+mn-ea"/>
                <a:cs typeface="+mn-cs"/>
              </a:rPr>
              <a:t>non­ primary keys. </a:t>
            </a:r>
            <a:r>
              <a:rPr lang="en-US" sz="1200" kern="1200" dirty="0">
                <a:solidFill>
                  <a:schemeClr val="tx1"/>
                </a:solidFill>
                <a:effectLst/>
                <a:latin typeface="+mn-lt"/>
                <a:ea typeface="+mn-ea"/>
                <a:cs typeface="+mn-cs"/>
              </a:rPr>
              <a:t>In SQL Server, these keys are also called </a:t>
            </a:r>
            <a:r>
              <a:rPr lang="en-US" sz="1200" b="1" i="1" kern="1200" dirty="0">
                <a:solidFill>
                  <a:schemeClr val="tx1"/>
                </a:solidFill>
                <a:effectLst/>
                <a:latin typeface="+mn-lt"/>
                <a:ea typeface="+mn-ea"/>
                <a:cs typeface="+mn-cs"/>
              </a:rPr>
              <a:t>unique keys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they're implemented by defining </a:t>
            </a:r>
            <a:r>
              <a:rPr lang="en-US" sz="1200" i="1" kern="1200" dirty="0">
                <a:solidFill>
                  <a:schemeClr val="tx1"/>
                </a:solidFill>
                <a:effectLst/>
                <a:latin typeface="+mn-lt"/>
                <a:ea typeface="+mn-ea"/>
                <a:cs typeface="+mn-cs"/>
              </a:rPr>
              <a:t>unique key constraints </a:t>
            </a:r>
            <a:r>
              <a:rPr lang="en-US" sz="1200" kern="1200" dirty="0">
                <a:solidFill>
                  <a:schemeClr val="tx1"/>
                </a:solidFill>
                <a:effectLst/>
                <a:latin typeface="+mn-lt"/>
                <a:ea typeface="+mn-ea"/>
                <a:cs typeface="+mn-cs"/>
              </a:rPr>
              <a:t>(also known simply as </a:t>
            </a:r>
            <a:r>
              <a:rPr lang="en-US" sz="1200" i="1" kern="1200" dirty="0">
                <a:solidFill>
                  <a:schemeClr val="tx1"/>
                </a:solidFill>
                <a:effectLst/>
                <a:latin typeface="+mn-lt"/>
                <a:ea typeface="+mn-ea"/>
                <a:cs typeface="+mn-cs"/>
              </a:rPr>
              <a:t>unique constraints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main difference between a unique key and a primary key is that a unique key can be null and a primary key can't. If a unique key consists of more than one column, then only one of the columns can have a null value.</a:t>
            </a:r>
          </a:p>
          <a:p>
            <a:endParaRPr lang="en-US" sz="1200" i="1"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Indexes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provide an efficient way to access the rows in a table based on the values in one or more columns. </a:t>
            </a:r>
          </a:p>
          <a:p>
            <a:r>
              <a:rPr lang="en-US" sz="1200" kern="1200" dirty="0">
                <a:solidFill>
                  <a:schemeClr val="tx1"/>
                </a:solidFill>
                <a:effectLst/>
                <a:latin typeface="+mn-lt"/>
                <a:ea typeface="+mn-ea"/>
                <a:cs typeface="+mn-cs"/>
              </a:rPr>
              <a:t>Because applications typically access the rows in a table by referring to their key values, an index is automatically created for each key you define. </a:t>
            </a:r>
          </a:p>
          <a:p>
            <a:r>
              <a:rPr lang="en-US" sz="1200" kern="1200" dirty="0">
                <a:solidFill>
                  <a:schemeClr val="tx1"/>
                </a:solidFill>
                <a:effectLst/>
                <a:latin typeface="+mn-lt"/>
                <a:ea typeface="+mn-ea"/>
                <a:cs typeface="+mn-cs"/>
              </a:rPr>
              <a:t>However, you can define indexes for other columns as well. If, for example, you frequently need to sort the rows in the Vendors table by zip code, you can set up an index for that column. </a:t>
            </a:r>
          </a:p>
          <a:p>
            <a:r>
              <a:rPr lang="en-US" sz="1200" kern="1200" dirty="0">
                <a:solidFill>
                  <a:schemeClr val="tx1"/>
                </a:solidFill>
                <a:effectLst/>
                <a:latin typeface="+mn-lt"/>
                <a:ea typeface="+mn-ea"/>
                <a:cs typeface="+mn-cs"/>
              </a:rPr>
              <a:t>Like a key, an index can include one or more columns.</a:t>
            </a:r>
            <a:endParaRPr lang="nl-BE" altLang="nl-BE" b="1" dirty="0"/>
          </a:p>
          <a:p>
            <a:endParaRPr lang="nl-BE" altLang="nl-BE" dirty="0"/>
          </a:p>
        </p:txBody>
      </p:sp>
    </p:spTree>
    <p:extLst>
      <p:ext uri="{BB962C8B-B14F-4D97-AF65-F5344CB8AC3E}">
        <p14:creationId xmlns:p14="http://schemas.microsoft.com/office/powerpoint/2010/main" val="403743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9" name="Afbeelding 8" descr="beeld_geselecteerd.png"/>
          <p:cNvPicPr>
            <a:picLocks noChangeAspect="1"/>
          </p:cNvPicPr>
          <p:nvPr userDrawn="1"/>
        </p:nvPicPr>
        <p:blipFill>
          <a:blip r:embed="rId2"/>
          <a:stretch>
            <a:fillRect/>
          </a:stretch>
        </p:blipFill>
        <p:spPr>
          <a:xfrm>
            <a:off x="5349368" y="3373542"/>
            <a:ext cx="3838811" cy="3308792"/>
          </a:xfrm>
          <a:prstGeom prst="rect">
            <a:avLst/>
          </a:prstGeom>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NL" dirty="0"/>
          </a:p>
        </p:txBody>
      </p:sp>
      <p:sp>
        <p:nvSpPr>
          <p:cNvPr id="4" name="Tijdelijke aanduiding voor datum 3"/>
          <p:cNvSpPr>
            <a:spLocks noGrp="1"/>
          </p:cNvSpPr>
          <p:nvPr>
            <p:ph type="dt" sz="half" idx="10"/>
          </p:nvPr>
        </p:nvSpPr>
        <p:spPr>
          <a:xfrm>
            <a:off x="536360" y="6399774"/>
            <a:ext cx="1265640" cy="365125"/>
          </a:xfrm>
        </p:spPr>
        <p:txBody>
          <a:bodyPr/>
          <a:lstStyle>
            <a:lvl1pPr>
              <a:defRPr>
                <a:solidFill>
                  <a:schemeClr val="tx1"/>
                </a:solidFill>
              </a:defRPr>
            </a:lvl1pPr>
          </a:lstStyle>
          <a:p>
            <a:fld id="{8359EA0C-8D83-4D49-9DB1-E39E994E5296}" type="datetimeFigureOut">
              <a:rPr lang="nl-NL" smtClean="0"/>
              <a:pPr/>
              <a:t>21-10-2017</a:t>
            </a:fld>
            <a:endParaRPr lang="nl-NL" dirty="0"/>
          </a:p>
        </p:txBody>
      </p:sp>
      <p:sp>
        <p:nvSpPr>
          <p:cNvPr id="6" name="Tijdelijke aanduiding voor dianummer 5"/>
          <p:cNvSpPr>
            <a:spLocks noGrp="1"/>
          </p:cNvSpPr>
          <p:nvPr>
            <p:ph type="sldNum" sz="quarter" idx="12"/>
          </p:nvPr>
        </p:nvSpPr>
        <p:spPr>
          <a:xfrm>
            <a:off x="3231570" y="6399774"/>
            <a:ext cx="2133600" cy="365125"/>
          </a:xfrm>
        </p:spPr>
        <p:txBody>
          <a:bodyPr/>
          <a:lstStyle>
            <a:lvl1pPr>
              <a:defRPr>
                <a:solidFill>
                  <a:schemeClr val="tx1"/>
                </a:solidFill>
              </a:defRPr>
            </a:lvl1pPr>
          </a:lstStyle>
          <a:p>
            <a:fld id="{65E3036D-0E03-9346-8FAD-2172B1B1F203}" type="slidenum">
              <a:rPr lang="nl-NL" smtClean="0"/>
              <a:pPr/>
              <a:t>‹nr.›</a:t>
            </a:fld>
            <a:endParaRPr lang="nl-NL" dirty="0"/>
          </a:p>
        </p:txBody>
      </p:sp>
      <p:pic>
        <p:nvPicPr>
          <p:cNvPr id="7" name="Afbeelding 6" descr="Macintosh HD:Users:nickdaenen:Desktop:logo_pxl.wmf"/>
          <p:cNvPicPr/>
          <p:nvPr userDrawn="1"/>
        </p:nvPicPr>
        <p:blipFill>
          <a:blip r:embed="rId3"/>
          <a:srcRect/>
          <a:stretch>
            <a:fillRect/>
          </a:stretch>
        </p:blipFill>
        <p:spPr bwMode="auto">
          <a:xfrm>
            <a:off x="574618" y="390626"/>
            <a:ext cx="1420504" cy="1420504"/>
          </a:xfrm>
          <a:prstGeom prst="rect">
            <a:avLst/>
          </a:prstGeom>
          <a:noFill/>
          <a:ln w="9525">
            <a:noFill/>
            <a:miter lim="800000"/>
            <a:headEnd/>
            <a:tailEnd/>
          </a:ln>
        </p:spPr>
      </p:pic>
      <p:sp>
        <p:nvSpPr>
          <p:cNvPr id="10" name="Tekstvak 9"/>
          <p:cNvSpPr txBox="1"/>
          <p:nvPr userDrawn="1"/>
        </p:nvSpPr>
        <p:spPr>
          <a:xfrm>
            <a:off x="542241" y="6057401"/>
            <a:ext cx="5196080" cy="73866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b="0" dirty="0"/>
              <a:t>Hogeschool PXL</a:t>
            </a:r>
            <a:r>
              <a:rPr lang="nl-NL" sz="1200" b="0" baseline="0" dirty="0"/>
              <a:t> – </a:t>
            </a:r>
            <a:r>
              <a:rPr lang="nl-NL" sz="1200" b="0" baseline="0" dirty="0" err="1"/>
              <a:t>Elfde-Liniestraat</a:t>
            </a:r>
            <a:r>
              <a:rPr lang="nl-NL" sz="1200" b="0" baseline="0" dirty="0"/>
              <a:t> 24 – B-3500 Hasselt</a:t>
            </a:r>
          </a:p>
          <a:p>
            <a:pPr marL="0" marR="0" indent="0" algn="l" defTabSz="457200" rtl="0" eaLnBrk="1" fontAlgn="auto" latinLnBrk="0" hangingPunct="1">
              <a:lnSpc>
                <a:spcPct val="100000"/>
              </a:lnSpc>
              <a:spcBef>
                <a:spcPts val="0"/>
              </a:spcBef>
              <a:spcAft>
                <a:spcPts val="0"/>
              </a:spcAft>
              <a:buClrTx/>
              <a:buSzTx/>
              <a:buFontTx/>
              <a:buNone/>
              <a:tabLst/>
              <a:defRPr/>
            </a:pPr>
            <a:r>
              <a:rPr lang="nl-NL" sz="1200" b="0" baseline="0" dirty="0" err="1"/>
              <a:t>www.pxl.be</a:t>
            </a:r>
            <a:r>
              <a:rPr lang="nl-NL" sz="1200" b="0" baseline="0" dirty="0"/>
              <a:t> - </a:t>
            </a:r>
            <a:r>
              <a:rPr lang="nl-NL" sz="1200" b="0" baseline="0" dirty="0" err="1"/>
              <a:t>www.pxl.be</a:t>
            </a:r>
            <a:r>
              <a:rPr lang="nl-NL" sz="1200" b="0" baseline="0" dirty="0"/>
              <a:t>/</a:t>
            </a:r>
            <a:r>
              <a:rPr lang="nl-NL" sz="1200" b="0" baseline="0" dirty="0" err="1"/>
              <a:t>facebook</a:t>
            </a:r>
            <a:endParaRPr lang="nl-NL" sz="1200" b="0" dirty="0"/>
          </a:p>
          <a:p>
            <a:endParaRPr lang="nl-NL" dirty="0"/>
          </a:p>
        </p:txBody>
      </p:sp>
      <p:pic>
        <p:nvPicPr>
          <p:cNvPr id="12" name="Afbeelding 11" descr="dehogeschoolmethetnetwerk.png"/>
          <p:cNvPicPr>
            <a:picLocks noChangeAspect="1"/>
          </p:cNvPicPr>
          <p:nvPr userDrawn="1"/>
        </p:nvPicPr>
        <p:blipFill>
          <a:blip r:embed="rId4"/>
          <a:stretch>
            <a:fillRect/>
          </a:stretch>
        </p:blipFill>
        <p:spPr>
          <a:xfrm>
            <a:off x="639936" y="5543474"/>
            <a:ext cx="2975517" cy="4076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lvl1pPr>
              <a:defRPr>
                <a:solidFill>
                  <a:schemeClr val="bg1"/>
                </a:solidFill>
              </a:defRPr>
            </a:lvl1pPr>
          </a:lstStyle>
          <a:p>
            <a:fld id="{8359EA0C-8D83-4D49-9DB1-E39E994E5296}" type="datetimeFigureOut">
              <a:rPr lang="nl-NL" smtClean="0"/>
              <a:pPr/>
              <a:t>21-10-2017</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lvl1pPr>
              <a:defRPr>
                <a:solidFill>
                  <a:schemeClr val="bg1"/>
                </a:solidFill>
              </a:defRPr>
            </a:lvl1p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lvl1pPr>
              <a:defRPr>
                <a:solidFill>
                  <a:schemeClr val="bg1"/>
                </a:solidFill>
              </a:defRPr>
            </a:lvl1pPr>
          </a:lstStyle>
          <a:p>
            <a:fld id="{65E3036D-0E03-9346-8FAD-2172B1B1F203}"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0"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1"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2"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9" name="Afbeelding 8"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0"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1"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2"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pic>
        <p:nvPicPr>
          <p:cNvPr id="8" name="Afbeelding 7"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5" name="Afbeelding 4" descr="beeldslogan.png"/>
          <p:cNvPicPr>
            <a:picLocks noChangeAspect="1"/>
          </p:cNvPicPr>
          <p:nvPr userDrawn="1"/>
        </p:nvPicPr>
        <p:blipFill>
          <a:blip r:embed="rId2"/>
          <a:stretch>
            <a:fillRect/>
          </a:stretch>
        </p:blipFill>
        <p:spPr>
          <a:xfrm>
            <a:off x="1858615" y="0"/>
            <a:ext cx="54102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7" name="Tijdelijke aanduiding voor datum 3"/>
          <p:cNvSpPr>
            <a:spLocks noGrp="1"/>
          </p:cNvSpPr>
          <p:nvPr>
            <p:ph type="dt" sz="half" idx="10"/>
          </p:nvPr>
        </p:nvSpPr>
        <p:spPr>
          <a:xfrm>
            <a:off x="477542" y="6356350"/>
            <a:ext cx="1265640" cy="365125"/>
          </a:xfrm>
        </p:spPr>
        <p:txBody>
          <a:bodyPr/>
          <a:lstStyle>
            <a:lvl1pPr>
              <a:defRPr>
                <a:solidFill>
                  <a:schemeClr val="bg1"/>
                </a:solidFill>
              </a:defRPr>
            </a:lvl1pPr>
          </a:lstStyle>
          <a:p>
            <a:fld id="{8359EA0C-8D83-4D49-9DB1-E39E994E5296}" type="datetimeFigureOut">
              <a:rPr lang="nl-NL" smtClean="0"/>
              <a:pPr/>
              <a:t>21-10-2017</a:t>
            </a:fld>
            <a:endParaRPr lang="nl-NL" dirty="0"/>
          </a:p>
        </p:txBody>
      </p:sp>
      <p:sp>
        <p:nvSpPr>
          <p:cNvPr id="8" name="Tijdelijke aanduiding voor voettekst 4"/>
          <p:cNvSpPr>
            <a:spLocks noGrp="1"/>
          </p:cNvSpPr>
          <p:nvPr>
            <p:ph type="ftr" sz="quarter" idx="11"/>
          </p:nvPr>
        </p:nvSpPr>
        <p:spPr>
          <a:xfrm>
            <a:off x="3124200" y="6356350"/>
            <a:ext cx="2895600" cy="365125"/>
          </a:xfrm>
        </p:spPr>
        <p:txBody>
          <a:bodyPr/>
          <a:lstStyle>
            <a:lvl1pPr>
              <a:defRPr>
                <a:solidFill>
                  <a:schemeClr val="bg1"/>
                </a:solidFill>
              </a:defRPr>
            </a:lvl1pPr>
          </a:lstStyle>
          <a:p>
            <a:endParaRPr lang="nl-NL"/>
          </a:p>
        </p:txBody>
      </p:sp>
      <p:sp>
        <p:nvSpPr>
          <p:cNvPr id="9" name="Tijdelijke aanduiding voor dianummer 5"/>
          <p:cNvSpPr>
            <a:spLocks noGrp="1"/>
          </p:cNvSpPr>
          <p:nvPr>
            <p:ph type="sldNum" sz="quarter" idx="12"/>
          </p:nvPr>
        </p:nvSpPr>
        <p:spPr>
          <a:xfrm>
            <a:off x="6553200" y="6356350"/>
            <a:ext cx="1396047" cy="365125"/>
          </a:xfrm>
        </p:spPr>
        <p:txBody>
          <a:bodyPr/>
          <a:lstStyle>
            <a:lvl1pPr>
              <a:defRPr>
                <a:solidFill>
                  <a:schemeClr val="bg1"/>
                </a:solidFill>
              </a:defRPr>
            </a:lvl1pPr>
          </a:lstStyle>
          <a:p>
            <a:fld id="{65E3036D-0E03-9346-8FAD-2172B1B1F203}"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pic>
        <p:nvPicPr>
          <p:cNvPr id="12" name="Afbeelding 11"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3"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4"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5"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pic>
        <p:nvPicPr>
          <p:cNvPr id="8" name="Afbeelding 7"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9"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0"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1"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7" name="Afbeelding 6"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8"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9"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0"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21-10-2017</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4" name="Tijdelijke aanduiding voor datum 3"/>
          <p:cNvSpPr>
            <a:spLocks noGrp="1"/>
          </p:cNvSpPr>
          <p:nvPr>
            <p:ph type="dt" sz="half" idx="2"/>
          </p:nvPr>
        </p:nvSpPr>
        <p:spPr>
          <a:xfrm>
            <a:off x="1325160" y="6356350"/>
            <a:ext cx="12656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EA0C-8D83-4D49-9DB1-E39E994E5296}" type="datetimeFigureOut">
              <a:rPr lang="nl-NL" smtClean="0"/>
              <a:pPr/>
              <a:t>21-10-2017</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3036D-0E03-9346-8FAD-2172B1B1F203}" type="slidenum">
              <a:rPr lang="nl-NL" smtClean="0"/>
              <a:pPr/>
              <a:t>‹nr.›</a:t>
            </a:fld>
            <a:endParaRPr lang="nl-NL"/>
          </a:p>
        </p:txBody>
      </p:sp>
      <p:sp>
        <p:nvSpPr>
          <p:cNvPr id="7" name="Rechthoek 6"/>
          <p:cNvSpPr/>
          <p:nvPr/>
        </p:nvSpPr>
        <p:spPr>
          <a:xfrm>
            <a:off x="0" y="6682275"/>
            <a:ext cx="9144000" cy="180000"/>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b="1" kern="1200">
          <a:solidFill>
            <a:srgbClr val="58A618"/>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18.wmf"/><Relationship Id="rId5" Type="http://schemas.openxmlformats.org/officeDocument/2006/relationships/oleObject" Target="../embeddings/oleObject14.bin"/><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vmlDrawing" Target="../drawings/vmlDrawing12.vml"/><Relationship Id="rId5" Type="http://schemas.openxmlformats.org/officeDocument/2006/relationships/image" Target="../media/image23.e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13.vml"/><Relationship Id="rId5" Type="http://schemas.openxmlformats.org/officeDocument/2006/relationships/image" Target="../media/image24.e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30.emf"/><Relationship Id="rId4"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vmlDrawing" Target="../drawings/vmlDrawing17.vml"/><Relationship Id="rId5" Type="http://schemas.openxmlformats.org/officeDocument/2006/relationships/image" Target="../media/image31.emf"/><Relationship Id="rId4"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oleObject" Target="../embeddings/oleObject2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vmlDrawing" Target="../drawings/vmlDrawing19.vml"/><Relationship Id="rId5" Type="http://schemas.openxmlformats.org/officeDocument/2006/relationships/image" Target="../media/image34.emf"/><Relationship Id="rId4" Type="http://schemas.openxmlformats.org/officeDocument/2006/relationships/oleObject" Target="../embeddings/oleObject2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vmlDrawing" Target="../drawings/vmlDrawing21.vml"/><Relationship Id="rId5" Type="http://schemas.openxmlformats.org/officeDocument/2006/relationships/image" Target="../media/image37.emf"/><Relationship Id="rId4" Type="http://schemas.openxmlformats.org/officeDocument/2006/relationships/oleObject" Target="../embeddings/oleObject2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vmlDrawing" Target="../drawings/vmlDrawing22.vml"/><Relationship Id="rId5" Type="http://schemas.openxmlformats.org/officeDocument/2006/relationships/image" Target="../media/image38.emf"/><Relationship Id="rId4"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23.vml"/><Relationship Id="rId6" Type="http://schemas.openxmlformats.org/officeDocument/2006/relationships/image" Target="../media/image39.png"/><Relationship Id="rId5" Type="http://schemas.openxmlformats.org/officeDocument/2006/relationships/image" Target="../media/image35.emf"/><Relationship Id="rId4"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vmlDrawing" Target="../drawings/vmlDrawing24.vml"/><Relationship Id="rId5" Type="http://schemas.openxmlformats.org/officeDocument/2006/relationships/image" Target="../media/image40.e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vmlDrawing" Target="../drawings/vmlDrawing25.vml"/><Relationship Id="rId5" Type="http://schemas.openxmlformats.org/officeDocument/2006/relationships/image" Target="../media/image41.emf"/><Relationship Id="rId4"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vmlDrawing" Target="../drawings/vmlDrawing26.vml"/><Relationship Id="rId5" Type="http://schemas.openxmlformats.org/officeDocument/2006/relationships/image" Target="../media/image42.emf"/><Relationship Id="rId4" Type="http://schemas.openxmlformats.org/officeDocument/2006/relationships/oleObject" Target="../embeddings/oleObject3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27.vml"/><Relationship Id="rId5" Type="http://schemas.openxmlformats.org/officeDocument/2006/relationships/image" Target="../media/image43.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28.vml"/><Relationship Id="rId5" Type="http://schemas.openxmlformats.org/officeDocument/2006/relationships/image" Target="../media/image44.emf"/><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mlDrawing" Target="../drawings/vmlDrawing29.vml"/><Relationship Id="rId5" Type="http://schemas.openxmlformats.org/officeDocument/2006/relationships/image" Target="../media/image45.emf"/><Relationship Id="rId4" Type="http://schemas.openxmlformats.org/officeDocument/2006/relationships/oleObject" Target="../embeddings/oleObject3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vmlDrawing" Target="../drawings/vmlDrawing30.v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oleObject" Target="../embeddings/oleObject34.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vmlDrawing" Target="../drawings/vmlDrawing31.v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oleObject" Target="../embeddings/oleObject3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mlDrawing" Target="../drawings/vmlDrawing32.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3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vmlDrawing" Target="../drawings/vmlDrawing33.vml"/><Relationship Id="rId5" Type="http://schemas.openxmlformats.org/officeDocument/2006/relationships/image" Target="../media/image52.emf"/><Relationship Id="rId4" Type="http://schemas.openxmlformats.org/officeDocument/2006/relationships/oleObject" Target="../embeddings/oleObject3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vmlDrawing" Target="../drawings/vmlDrawing34.vml"/><Relationship Id="rId5" Type="http://schemas.openxmlformats.org/officeDocument/2006/relationships/image" Target="../media/image53.emf"/><Relationship Id="rId4" Type="http://schemas.openxmlformats.org/officeDocument/2006/relationships/oleObject" Target="../embeddings/oleObject3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vmlDrawing" Target="../drawings/vmlDrawing35.v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oleObject" Target="../embeddings/oleObject3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vmlDrawing" Target="../drawings/vmlDrawing36.v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mlDrawing" Target="../drawings/vmlDrawing37.vml"/><Relationship Id="rId5" Type="http://schemas.openxmlformats.org/officeDocument/2006/relationships/image" Target="../media/image58.emf"/><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9.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wmf"/><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14.e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7.wmf"/><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16.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7"/>
          <p:cNvGraphicFramePr>
            <a:graphicFrameLocks noChangeAspect="1"/>
          </p:cNvGraphicFramePr>
          <p:nvPr>
            <p:extLst>
              <p:ext uri="{D42A27DB-BD31-4B8C-83A1-F6EECF244321}">
                <p14:modId xmlns:p14="http://schemas.microsoft.com/office/powerpoint/2010/main" val="2537178406"/>
              </p:ext>
            </p:extLst>
          </p:nvPr>
        </p:nvGraphicFramePr>
        <p:xfrm>
          <a:off x="914400" y="1597025"/>
          <a:ext cx="7205663" cy="2265363"/>
        </p:xfrm>
        <a:graphic>
          <a:graphicData uri="http://schemas.openxmlformats.org/presentationml/2006/ole">
            <mc:AlternateContent xmlns:mc="http://schemas.openxmlformats.org/markup-compatibility/2006">
              <mc:Choice xmlns:v="urn:schemas-microsoft-com:vml" Requires="v">
                <p:oleObj spid="_x0000_s1106" name="Document" r:id="rId3" imgW="7331124" imgH="2317516" progId="Word.Document.8">
                  <p:embed/>
                </p:oleObj>
              </mc:Choice>
              <mc:Fallback>
                <p:oleObj name="Document" r:id="rId3" imgW="7331124" imgH="2317516" progId="Word.Document.8">
                  <p:embed/>
                  <p:pic>
                    <p:nvPicPr>
                      <p:cNvPr id="0" name=""/>
                      <p:cNvPicPr>
                        <a:picLocks noChangeAspect="1" noChangeArrowheads="1"/>
                      </p:cNvPicPr>
                      <p:nvPr/>
                    </p:nvPicPr>
                    <p:blipFill>
                      <a:blip r:embed="rId4"/>
                      <a:srcRect/>
                      <a:stretch>
                        <a:fillRect/>
                      </a:stretch>
                    </p:blipFill>
                    <p:spPr bwMode="auto">
                      <a:xfrm>
                        <a:off x="914400" y="1597025"/>
                        <a:ext cx="7205663" cy="2265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FE717900-F302-44B5-9619-9CEEA8758841}" type="slidenum">
              <a:rPr lang="en-US" altLang="nl-BE"/>
              <a:pPr algn="r"/>
              <a:t>10</a:t>
            </a:fld>
            <a:endParaRPr lang="en-US" altLang="nl-BE"/>
          </a:p>
        </p:txBody>
      </p:sp>
      <p:pic>
        <p:nvPicPr>
          <p:cNvPr id="193538" name="Picture 2" descr="Figure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93900"/>
            <a:ext cx="5953125" cy="357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3539" name="Object 3"/>
          <p:cNvGraphicFramePr>
            <a:graphicFrameLocks noChangeAspect="1"/>
          </p:cNvGraphicFramePr>
          <p:nvPr/>
        </p:nvGraphicFramePr>
        <p:xfrm>
          <a:off x="914400" y="762000"/>
          <a:ext cx="6838950" cy="723900"/>
        </p:xfrm>
        <a:graphic>
          <a:graphicData uri="http://schemas.openxmlformats.org/presentationml/2006/ole">
            <mc:AlternateContent xmlns:mc="http://schemas.openxmlformats.org/markup-compatibility/2006">
              <mc:Choice xmlns:v="urn:schemas-microsoft-com:vml" Requires="v">
                <p:oleObj spid="_x0000_s10322" name="Document" r:id="rId5" imgW="6838920" imgH="723960" progId="Word.Document.8">
                  <p:embed/>
                </p:oleObj>
              </mc:Choice>
              <mc:Fallback>
                <p:oleObj name="Document" r:id="rId5" imgW="6838920" imgH="72396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762000"/>
                        <a:ext cx="6838950" cy="723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3540" name="Text Box 4"/>
          <p:cNvSpPr txBox="1">
            <a:spLocks noChangeArrowheads="1"/>
          </p:cNvSpPr>
          <p:nvPr/>
        </p:nvSpPr>
        <p:spPr bwMode="auto">
          <a:xfrm>
            <a:off x="3302000" y="1371600"/>
            <a:ext cx="990600" cy="341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nl-BE" sz="1400" b="1">
                <a:solidFill>
                  <a:srgbClr val="0000FF"/>
                </a:solidFill>
                <a:latin typeface="Arial" panose="020B0604020202020204" pitchFamily="34" charset="0"/>
              </a:rPr>
              <a:t>Columns</a:t>
            </a:r>
          </a:p>
        </p:txBody>
      </p:sp>
      <p:sp>
        <p:nvSpPr>
          <p:cNvPr id="193541" name="Text Box 5"/>
          <p:cNvSpPr txBox="1">
            <a:spLocks noChangeArrowheads="1"/>
          </p:cNvSpPr>
          <p:nvPr/>
        </p:nvSpPr>
        <p:spPr bwMode="auto">
          <a:xfrm>
            <a:off x="1295400" y="1371600"/>
            <a:ext cx="1298575" cy="258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altLang="nl-BE" sz="1400" b="1">
                <a:solidFill>
                  <a:srgbClr val="0000FF"/>
                </a:solidFill>
                <a:latin typeface="Arial" panose="020B0604020202020204" pitchFamily="34" charset="0"/>
              </a:rPr>
              <a:t>Primary key</a:t>
            </a:r>
          </a:p>
        </p:txBody>
      </p:sp>
      <p:sp>
        <p:nvSpPr>
          <p:cNvPr id="193542" name="Text Box 6"/>
          <p:cNvSpPr txBox="1">
            <a:spLocks noChangeArrowheads="1"/>
          </p:cNvSpPr>
          <p:nvPr/>
        </p:nvSpPr>
        <p:spPr bwMode="auto">
          <a:xfrm>
            <a:off x="7569200" y="3517900"/>
            <a:ext cx="822325" cy="273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sz="1400" b="1">
                <a:solidFill>
                  <a:srgbClr val="0000FF"/>
                </a:solidFill>
                <a:latin typeface="Arial" panose="020B0604020202020204" pitchFamily="34" charset="0"/>
              </a:rPr>
              <a:t>Rows</a:t>
            </a:r>
          </a:p>
        </p:txBody>
      </p:sp>
      <p:sp>
        <p:nvSpPr>
          <p:cNvPr id="193543" name="Line 7"/>
          <p:cNvSpPr>
            <a:spLocks noChangeShapeType="1"/>
          </p:cNvSpPr>
          <p:nvPr/>
        </p:nvSpPr>
        <p:spPr bwMode="auto">
          <a:xfrm flipV="1">
            <a:off x="1676400" y="1676400"/>
            <a:ext cx="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44" name="Line 8"/>
          <p:cNvSpPr>
            <a:spLocks noChangeShapeType="1"/>
          </p:cNvSpPr>
          <p:nvPr/>
        </p:nvSpPr>
        <p:spPr bwMode="auto">
          <a:xfrm flipH="1">
            <a:off x="2997200" y="1676400"/>
            <a:ext cx="6858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45" name="Line 9"/>
          <p:cNvSpPr>
            <a:spLocks noChangeShapeType="1"/>
          </p:cNvSpPr>
          <p:nvPr/>
        </p:nvSpPr>
        <p:spPr bwMode="auto">
          <a:xfrm flipH="1">
            <a:off x="2006600" y="1676400"/>
            <a:ext cx="1676400" cy="307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46" name="Line 10"/>
          <p:cNvSpPr>
            <a:spLocks noChangeShapeType="1"/>
          </p:cNvSpPr>
          <p:nvPr/>
        </p:nvSpPr>
        <p:spPr bwMode="auto">
          <a:xfrm>
            <a:off x="3683000" y="1676400"/>
            <a:ext cx="411163"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47" name="Line 11"/>
          <p:cNvSpPr>
            <a:spLocks noChangeShapeType="1"/>
          </p:cNvSpPr>
          <p:nvPr/>
        </p:nvSpPr>
        <p:spPr bwMode="auto">
          <a:xfrm>
            <a:off x="3683000" y="1676400"/>
            <a:ext cx="19812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grpSp>
        <p:nvGrpSpPr>
          <p:cNvPr id="193548" name="Group 12"/>
          <p:cNvGrpSpPr>
            <a:grpSpLocks/>
          </p:cNvGrpSpPr>
          <p:nvPr/>
        </p:nvGrpSpPr>
        <p:grpSpPr bwMode="auto">
          <a:xfrm>
            <a:off x="6953250" y="2190750"/>
            <a:ext cx="209550" cy="3155950"/>
            <a:chOff x="10773" y="2687"/>
            <a:chExt cx="288" cy="2304"/>
          </a:xfrm>
        </p:grpSpPr>
        <p:sp>
          <p:nvSpPr>
            <p:cNvPr id="193549" name="Line 13"/>
            <p:cNvSpPr>
              <a:spLocks noChangeShapeType="1"/>
            </p:cNvSpPr>
            <p:nvPr/>
          </p:nvSpPr>
          <p:spPr bwMode="auto">
            <a:xfrm flipH="1">
              <a:off x="10773" y="4991"/>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50" name="Line 14"/>
            <p:cNvSpPr>
              <a:spLocks noChangeShapeType="1"/>
            </p:cNvSpPr>
            <p:nvPr/>
          </p:nvSpPr>
          <p:spPr bwMode="auto">
            <a:xfrm flipH="1">
              <a:off x="10773" y="2687"/>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3551" name="Line 15"/>
            <p:cNvSpPr>
              <a:spLocks noChangeShapeType="1"/>
            </p:cNvSpPr>
            <p:nvPr/>
          </p:nvSpPr>
          <p:spPr bwMode="auto">
            <a:xfrm>
              <a:off x="11061" y="2687"/>
              <a:ext cx="0" cy="2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grpSp>
      <p:sp>
        <p:nvSpPr>
          <p:cNvPr id="193552" name="Line 16"/>
          <p:cNvSpPr>
            <a:spLocks noChangeShapeType="1"/>
          </p:cNvSpPr>
          <p:nvPr/>
        </p:nvSpPr>
        <p:spPr bwMode="auto">
          <a:xfrm flipH="1">
            <a:off x="7169150" y="3683000"/>
            <a:ext cx="365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nl-BE"/>
          </a:p>
        </p:txBody>
      </p:sp>
    </p:spTree>
    <p:extLst>
      <p:ext uri="{BB962C8B-B14F-4D97-AF65-F5344CB8AC3E}">
        <p14:creationId xmlns:p14="http://schemas.microsoft.com/office/powerpoint/2010/main" val="192984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C6B826A-8001-4410-94CE-1C7027CB18E1}" type="slidenum">
              <a:rPr lang="en-US" altLang="nl-BE"/>
              <a:pPr algn="r"/>
              <a:t>11</a:t>
            </a:fld>
            <a:endParaRPr lang="en-US" altLang="nl-BE"/>
          </a:p>
        </p:txBody>
      </p:sp>
      <p:graphicFrame>
        <p:nvGraphicFramePr>
          <p:cNvPr id="185350" name="Object 6"/>
          <p:cNvGraphicFramePr>
            <a:graphicFrameLocks noChangeAspect="1"/>
          </p:cNvGraphicFramePr>
          <p:nvPr/>
        </p:nvGraphicFramePr>
        <p:xfrm>
          <a:off x="914400" y="685800"/>
          <a:ext cx="5980113" cy="777875"/>
        </p:xfrm>
        <a:graphic>
          <a:graphicData uri="http://schemas.openxmlformats.org/presentationml/2006/ole">
            <mc:AlternateContent xmlns:mc="http://schemas.openxmlformats.org/markup-compatibility/2006">
              <mc:Choice xmlns:v="urn:schemas-microsoft-com:vml" Requires="v">
                <p:oleObj spid="_x0000_s11346" name="Document" r:id="rId4" imgW="5985852" imgH="778294" progId="Word.Document.8">
                  <p:embed/>
                </p:oleObj>
              </mc:Choice>
              <mc:Fallback>
                <p:oleObj name="Document" r:id="rId4" imgW="5985852" imgH="77829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5980113" cy="777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5351" name="Picture 7" descr="figure 1-5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143000"/>
            <a:ext cx="65913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85352" name="Picture 8" descr="figure 1-5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657600"/>
            <a:ext cx="4846638" cy="226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3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2A211554-1074-442C-B933-25DD4399BA86}" type="slidenum">
              <a:rPr lang="en-US" altLang="nl-BE"/>
              <a:pPr algn="r"/>
              <a:t>12</a:t>
            </a:fld>
            <a:endParaRPr lang="en-US" altLang="nl-BE"/>
          </a:p>
        </p:txBody>
      </p:sp>
      <p:graphicFrame>
        <p:nvGraphicFramePr>
          <p:cNvPr id="184322" name="Object 2"/>
          <p:cNvGraphicFramePr>
            <a:graphicFrameLocks noChangeAspect="1"/>
          </p:cNvGraphicFramePr>
          <p:nvPr/>
        </p:nvGraphicFramePr>
        <p:xfrm>
          <a:off x="914400" y="914400"/>
          <a:ext cx="7321550" cy="4833938"/>
        </p:xfrm>
        <a:graphic>
          <a:graphicData uri="http://schemas.openxmlformats.org/presentationml/2006/ole">
            <mc:AlternateContent xmlns:mc="http://schemas.openxmlformats.org/markup-compatibility/2006">
              <mc:Choice xmlns:v="urn:schemas-microsoft-com:vml" Requires="v">
                <p:oleObj spid="_x0000_s12370" name="Document" r:id="rId4" imgW="7321366" imgH="4833942" progId="Word.Document.8">
                  <p:embed/>
                </p:oleObj>
              </mc:Choice>
              <mc:Fallback>
                <p:oleObj name="Document" r:id="rId4" imgW="7321366" imgH="483394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321550" cy="48339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51235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CA2F38CE-6336-4289-A899-531D1E092558}" type="slidenum">
              <a:rPr lang="en-US" altLang="nl-BE"/>
              <a:pPr algn="r"/>
              <a:t>13</a:t>
            </a:fld>
            <a:endParaRPr lang="en-US" altLang="nl-BE"/>
          </a:p>
        </p:txBody>
      </p:sp>
      <p:graphicFrame>
        <p:nvGraphicFramePr>
          <p:cNvPr id="182274" name="Object 2"/>
          <p:cNvGraphicFramePr>
            <a:graphicFrameLocks noChangeAspect="1"/>
          </p:cNvGraphicFramePr>
          <p:nvPr/>
        </p:nvGraphicFramePr>
        <p:xfrm>
          <a:off x="914400" y="1600200"/>
          <a:ext cx="7321550" cy="1895475"/>
        </p:xfrm>
        <a:graphic>
          <a:graphicData uri="http://schemas.openxmlformats.org/presentationml/2006/ole">
            <mc:AlternateContent xmlns:mc="http://schemas.openxmlformats.org/markup-compatibility/2006">
              <mc:Choice xmlns:v="urn:schemas-microsoft-com:vml" Requires="v">
                <p:oleObj spid="_x0000_s14418" name="Document" r:id="rId4" imgW="7321366" imgH="1894791" progId="Word.Document.8">
                  <p:embed/>
                </p:oleObj>
              </mc:Choice>
              <mc:Fallback>
                <p:oleObj name="Document" r:id="rId4" imgW="7321366" imgH="189479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895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2188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909E605-54AD-49C0-8E3D-2B67691574EF}" type="slidenum">
              <a:rPr lang="en-US" altLang="nl-BE"/>
              <a:pPr algn="r"/>
              <a:t>14</a:t>
            </a:fld>
            <a:endParaRPr lang="en-US" altLang="nl-BE"/>
          </a:p>
        </p:txBody>
      </p:sp>
      <p:graphicFrame>
        <p:nvGraphicFramePr>
          <p:cNvPr id="183299" name="Object 3"/>
          <p:cNvGraphicFramePr>
            <a:graphicFrameLocks noChangeAspect="1"/>
          </p:cNvGraphicFramePr>
          <p:nvPr/>
        </p:nvGraphicFramePr>
        <p:xfrm>
          <a:off x="914400" y="685800"/>
          <a:ext cx="5491163" cy="427038"/>
        </p:xfrm>
        <a:graphic>
          <a:graphicData uri="http://schemas.openxmlformats.org/presentationml/2006/ole">
            <mc:AlternateContent xmlns:mc="http://schemas.openxmlformats.org/markup-compatibility/2006">
              <mc:Choice xmlns:v="urn:schemas-microsoft-com:vml" Requires="v">
                <p:oleObj spid="_x0000_s13394" name="Document" r:id="rId4" imgW="5491445" imgH="426620" progId="Word.Document.8">
                  <p:embed/>
                </p:oleObj>
              </mc:Choice>
              <mc:Fallback>
                <p:oleObj name="Document" r:id="rId4" imgW="5491445" imgH="42662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5491163"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3300" name="Picture 4" descr="figure 1-6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143000"/>
            <a:ext cx="5029200" cy="3654425"/>
          </a:xfrm>
          <a:prstGeom prst="rect">
            <a:avLst/>
          </a:prstGeom>
          <a:noFill/>
          <a:extLst>
            <a:ext uri="{909E8E84-426E-40DD-AFC4-6F175D3DCCD1}">
              <a14:hiddenFill xmlns:a14="http://schemas.microsoft.com/office/drawing/2010/main">
                <a:solidFill>
                  <a:srgbClr val="FFFFFF"/>
                </a:solidFill>
              </a14:hiddenFill>
            </a:ext>
          </a:extLst>
        </p:spPr>
      </p:pic>
      <p:pic>
        <p:nvPicPr>
          <p:cNvPr id="183301" name="Picture 5" descr="figure 1-6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2895600"/>
            <a:ext cx="4678363" cy="330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1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0DDCEDE7-BDA2-4575-8276-459B8B17EEA7}" type="slidenum">
              <a:rPr lang="en-US" altLang="nl-BE"/>
              <a:pPr algn="r"/>
              <a:t>15</a:t>
            </a:fld>
            <a:endParaRPr lang="en-US" altLang="nl-BE"/>
          </a:p>
        </p:txBody>
      </p:sp>
      <p:graphicFrame>
        <p:nvGraphicFramePr>
          <p:cNvPr id="181250" name="Object 2"/>
          <p:cNvGraphicFramePr>
            <a:graphicFrameLocks noChangeAspect="1"/>
          </p:cNvGraphicFramePr>
          <p:nvPr/>
        </p:nvGraphicFramePr>
        <p:xfrm>
          <a:off x="914400" y="1143000"/>
          <a:ext cx="7321550" cy="425450"/>
        </p:xfrm>
        <a:graphic>
          <a:graphicData uri="http://schemas.openxmlformats.org/presentationml/2006/ole">
            <mc:AlternateContent xmlns:mc="http://schemas.openxmlformats.org/markup-compatibility/2006">
              <mc:Choice xmlns:v="urn:schemas-microsoft-com:vml" Requires="v">
                <p:oleObj spid="_x0000_s15442"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1251" name="Picture 3" descr="fig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600200"/>
            <a:ext cx="46101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306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594ACF89-4322-4A42-A598-A3185393701B}" type="slidenum">
              <a:rPr lang="en-US" altLang="nl-BE"/>
              <a:pPr algn="r"/>
              <a:t>16</a:t>
            </a:fld>
            <a:endParaRPr lang="en-US" altLang="nl-BE"/>
          </a:p>
        </p:txBody>
      </p:sp>
      <p:graphicFrame>
        <p:nvGraphicFramePr>
          <p:cNvPr id="180226" name="Object 2"/>
          <p:cNvGraphicFramePr>
            <a:graphicFrameLocks noChangeAspect="1"/>
          </p:cNvGraphicFramePr>
          <p:nvPr/>
        </p:nvGraphicFramePr>
        <p:xfrm>
          <a:off x="914400" y="1600200"/>
          <a:ext cx="7321550" cy="2997200"/>
        </p:xfrm>
        <a:graphic>
          <a:graphicData uri="http://schemas.openxmlformats.org/presentationml/2006/ole">
            <mc:AlternateContent xmlns:mc="http://schemas.openxmlformats.org/markup-compatibility/2006">
              <mc:Choice xmlns:v="urn:schemas-microsoft-com:vml" Requires="v">
                <p:oleObj spid="_x0000_s16466" name="Document" r:id="rId4" imgW="7321366" imgH="2996973" progId="Word.Document.8">
                  <p:embed/>
                </p:oleObj>
              </mc:Choice>
              <mc:Fallback>
                <p:oleObj name="Document" r:id="rId4" imgW="7321366" imgH="299697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99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2487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0BF22F4-0809-409D-9F5F-FA7B3DBCA55C}" type="slidenum">
              <a:rPr lang="en-US" altLang="nl-BE"/>
              <a:pPr algn="r"/>
              <a:t>17</a:t>
            </a:fld>
            <a:endParaRPr lang="en-US" altLang="nl-BE"/>
          </a:p>
        </p:txBody>
      </p:sp>
      <p:graphicFrame>
        <p:nvGraphicFramePr>
          <p:cNvPr id="179202" name="Object 2"/>
          <p:cNvGraphicFramePr>
            <a:graphicFrameLocks noChangeAspect="1"/>
          </p:cNvGraphicFramePr>
          <p:nvPr/>
        </p:nvGraphicFramePr>
        <p:xfrm>
          <a:off x="914400" y="1600200"/>
          <a:ext cx="7321550" cy="2262188"/>
        </p:xfrm>
        <a:graphic>
          <a:graphicData uri="http://schemas.openxmlformats.org/presentationml/2006/ole">
            <mc:AlternateContent xmlns:mc="http://schemas.openxmlformats.org/markup-compatibility/2006">
              <mc:Choice xmlns:v="urn:schemas-microsoft-com:vml" Requires="v">
                <p:oleObj spid="_x0000_s17490" name="Document" r:id="rId4" imgW="7321366" imgH="2262185" progId="Word.Document.8">
                  <p:embed/>
                </p:oleObj>
              </mc:Choice>
              <mc:Fallback>
                <p:oleObj name="Document" r:id="rId4" imgW="7321366" imgH="226218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262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5873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ADA856E-2416-4051-819A-6861F2BAEF81}" type="slidenum">
              <a:rPr lang="en-US" altLang="nl-BE"/>
              <a:pPr algn="r"/>
              <a:t>18</a:t>
            </a:fld>
            <a:endParaRPr lang="en-US" altLang="nl-BE"/>
          </a:p>
        </p:txBody>
      </p:sp>
      <p:graphicFrame>
        <p:nvGraphicFramePr>
          <p:cNvPr id="178178" name="Object 2"/>
          <p:cNvGraphicFramePr>
            <a:graphicFrameLocks noChangeAspect="1"/>
          </p:cNvGraphicFramePr>
          <p:nvPr/>
        </p:nvGraphicFramePr>
        <p:xfrm>
          <a:off x="914400" y="685800"/>
          <a:ext cx="7321550" cy="425450"/>
        </p:xfrm>
        <a:graphic>
          <a:graphicData uri="http://schemas.openxmlformats.org/presentationml/2006/ole">
            <mc:AlternateContent xmlns:mc="http://schemas.openxmlformats.org/markup-compatibility/2006">
              <mc:Choice xmlns:v="urn:schemas-microsoft-com:vml" Requires="v">
                <p:oleObj spid="_x0000_s18514"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8179" name="Picture 3" descr="Fig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143000"/>
            <a:ext cx="7391400" cy="492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4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4C5D860E-6744-4447-99E8-6DC62EE04F3A}" type="slidenum">
              <a:rPr lang="en-US" altLang="nl-BE"/>
              <a:pPr algn="r"/>
              <a:t>19</a:t>
            </a:fld>
            <a:endParaRPr lang="en-US" altLang="nl-BE"/>
          </a:p>
        </p:txBody>
      </p:sp>
      <p:graphicFrame>
        <p:nvGraphicFramePr>
          <p:cNvPr id="177154" name="Object 2"/>
          <p:cNvGraphicFramePr>
            <a:graphicFrameLocks noChangeAspect="1"/>
          </p:cNvGraphicFramePr>
          <p:nvPr/>
        </p:nvGraphicFramePr>
        <p:xfrm>
          <a:off x="914400" y="1143000"/>
          <a:ext cx="7321550" cy="4108450"/>
        </p:xfrm>
        <a:graphic>
          <a:graphicData uri="http://schemas.openxmlformats.org/presentationml/2006/ole">
            <mc:AlternateContent xmlns:mc="http://schemas.openxmlformats.org/markup-compatibility/2006">
              <mc:Choice xmlns:v="urn:schemas-microsoft-com:vml" Requires="v">
                <p:oleObj spid="_x0000_s19538" name="Document" r:id="rId4" imgW="7321366" imgH="4108133" progId="Word.Document.8">
                  <p:embed/>
                </p:oleObj>
              </mc:Choice>
              <mc:Fallback>
                <p:oleObj name="Document" r:id="rId4" imgW="7321366" imgH="410813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7321550" cy="4108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23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8D3618E-4072-4126-B872-DB323FEB076B}" type="slidenum">
              <a:rPr lang="en-US" altLang="nl-BE"/>
              <a:pPr algn="r"/>
              <a:t>2</a:t>
            </a:fld>
            <a:endParaRPr lang="en-US" altLang="nl-BE"/>
          </a:p>
        </p:txBody>
      </p:sp>
      <p:graphicFrame>
        <p:nvGraphicFramePr>
          <p:cNvPr id="156674" name="Object 2"/>
          <p:cNvGraphicFramePr>
            <a:graphicFrameLocks noChangeAspect="1"/>
          </p:cNvGraphicFramePr>
          <p:nvPr/>
        </p:nvGraphicFramePr>
        <p:xfrm>
          <a:off x="914400" y="914400"/>
          <a:ext cx="7321550" cy="4498975"/>
        </p:xfrm>
        <a:graphic>
          <a:graphicData uri="http://schemas.openxmlformats.org/presentationml/2006/ole">
            <mc:AlternateContent xmlns:mc="http://schemas.openxmlformats.org/markup-compatibility/2006">
              <mc:Choice xmlns:v="urn:schemas-microsoft-com:vml" Requires="v">
                <p:oleObj spid="_x0000_s2130" name="Document" r:id="rId4" imgW="7321366" imgH="4499589" progId="Word.Document.8">
                  <p:embed/>
                </p:oleObj>
              </mc:Choice>
              <mc:Fallback>
                <p:oleObj name="Document" r:id="rId4" imgW="7321366" imgH="4499589"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321550" cy="4498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4821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B7D7D4F-2FAC-4DE5-9E2D-7AC7C3A192B4}" type="slidenum">
              <a:rPr lang="en-US" altLang="nl-BE"/>
              <a:pPr algn="r"/>
              <a:t>20</a:t>
            </a:fld>
            <a:endParaRPr lang="en-US" altLang="nl-BE"/>
          </a:p>
        </p:txBody>
      </p:sp>
      <p:graphicFrame>
        <p:nvGraphicFramePr>
          <p:cNvPr id="176130" name="Object 2"/>
          <p:cNvGraphicFramePr>
            <a:graphicFrameLocks noChangeAspect="1"/>
          </p:cNvGraphicFramePr>
          <p:nvPr/>
        </p:nvGraphicFramePr>
        <p:xfrm>
          <a:off x="914400" y="1600200"/>
          <a:ext cx="7321550" cy="425450"/>
        </p:xfrm>
        <a:graphic>
          <a:graphicData uri="http://schemas.openxmlformats.org/presentationml/2006/ole">
            <mc:AlternateContent xmlns:mc="http://schemas.openxmlformats.org/markup-compatibility/2006">
              <mc:Choice xmlns:v="urn:schemas-microsoft-com:vml" Requires="v">
                <p:oleObj spid="_x0000_s20562"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6131" name="Picture 3" descr="fig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057400"/>
            <a:ext cx="7239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0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6B724E3B-C556-4D23-A79F-7D512CE119FC}" type="slidenum">
              <a:rPr lang="en-US" altLang="nl-BE"/>
              <a:pPr algn="r"/>
              <a:t>21</a:t>
            </a:fld>
            <a:endParaRPr lang="en-US" altLang="nl-BE"/>
          </a:p>
        </p:txBody>
      </p:sp>
      <p:graphicFrame>
        <p:nvGraphicFramePr>
          <p:cNvPr id="175106" name="Object 2"/>
          <p:cNvGraphicFramePr>
            <a:graphicFrameLocks noChangeAspect="1"/>
          </p:cNvGraphicFramePr>
          <p:nvPr/>
        </p:nvGraphicFramePr>
        <p:xfrm>
          <a:off x="914400" y="1600200"/>
          <a:ext cx="7321550" cy="1160463"/>
        </p:xfrm>
        <a:graphic>
          <a:graphicData uri="http://schemas.openxmlformats.org/presentationml/2006/ole">
            <mc:AlternateContent xmlns:mc="http://schemas.openxmlformats.org/markup-compatibility/2006">
              <mc:Choice xmlns:v="urn:schemas-microsoft-com:vml" Requires="v">
                <p:oleObj spid="_x0000_s21586" name="Document" r:id="rId4" imgW="7321366" imgH="1160003" progId="Word.Document.8">
                  <p:embed/>
                </p:oleObj>
              </mc:Choice>
              <mc:Fallback>
                <p:oleObj name="Document" r:id="rId4" imgW="7321366" imgH="116000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160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77692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B438FE2F-6E04-49FF-93E9-248F486E2B83}" type="slidenum">
              <a:rPr lang="en-US" altLang="nl-BE"/>
              <a:pPr algn="r"/>
              <a:t>22</a:t>
            </a:fld>
            <a:endParaRPr lang="en-US" altLang="nl-BE"/>
          </a:p>
        </p:txBody>
      </p:sp>
      <p:graphicFrame>
        <p:nvGraphicFramePr>
          <p:cNvPr id="174082" name="Object 2"/>
          <p:cNvGraphicFramePr>
            <a:graphicFrameLocks noChangeAspect="1"/>
          </p:cNvGraphicFramePr>
          <p:nvPr/>
        </p:nvGraphicFramePr>
        <p:xfrm>
          <a:off x="914400" y="1365250"/>
          <a:ext cx="7321550" cy="3543300"/>
        </p:xfrm>
        <a:graphic>
          <a:graphicData uri="http://schemas.openxmlformats.org/presentationml/2006/ole">
            <mc:AlternateContent xmlns:mc="http://schemas.openxmlformats.org/markup-compatibility/2006">
              <mc:Choice xmlns:v="urn:schemas-microsoft-com:vml" Requires="v">
                <p:oleObj spid="_x0000_s22610" name="Document" r:id="rId4" imgW="7321366" imgH="3543574" progId="Word.Document.8">
                  <p:embed/>
                </p:oleObj>
              </mc:Choice>
              <mc:Fallback>
                <p:oleObj name="Document" r:id="rId4" imgW="7321366" imgH="354357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365250"/>
                        <a:ext cx="7321550" cy="3543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45661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CC47652-962F-410B-9D43-405C5889D6E2}" type="slidenum">
              <a:rPr lang="en-US" altLang="nl-BE"/>
              <a:pPr algn="r"/>
              <a:t>23</a:t>
            </a:fld>
            <a:endParaRPr lang="en-US" altLang="nl-BE"/>
          </a:p>
        </p:txBody>
      </p:sp>
      <p:graphicFrame>
        <p:nvGraphicFramePr>
          <p:cNvPr id="173058" name="Object 2"/>
          <p:cNvGraphicFramePr>
            <a:graphicFrameLocks noChangeAspect="1"/>
          </p:cNvGraphicFramePr>
          <p:nvPr/>
        </p:nvGraphicFramePr>
        <p:xfrm>
          <a:off x="914400" y="1371600"/>
          <a:ext cx="7321550" cy="425450"/>
        </p:xfrm>
        <a:graphic>
          <a:graphicData uri="http://schemas.openxmlformats.org/presentationml/2006/ole">
            <mc:AlternateContent xmlns:mc="http://schemas.openxmlformats.org/markup-compatibility/2006">
              <mc:Choice xmlns:v="urn:schemas-microsoft-com:vml" Requires="v">
                <p:oleObj spid="_x0000_s23634"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3716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3059" name="Picture 3" descr="figure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828800"/>
            <a:ext cx="6629400" cy="324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0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AA1FECB-7CD2-4714-9F74-C18AE13CB28D}" type="slidenum">
              <a:rPr lang="en-US" altLang="nl-BE"/>
              <a:pPr algn="r"/>
              <a:t>24</a:t>
            </a:fld>
            <a:endParaRPr lang="en-US" altLang="nl-BE"/>
          </a:p>
        </p:txBody>
      </p:sp>
      <p:graphicFrame>
        <p:nvGraphicFramePr>
          <p:cNvPr id="172034" name="Object 2"/>
          <p:cNvGraphicFramePr>
            <a:graphicFrameLocks noChangeAspect="1"/>
          </p:cNvGraphicFramePr>
          <p:nvPr/>
        </p:nvGraphicFramePr>
        <p:xfrm>
          <a:off x="914400" y="1600200"/>
          <a:ext cx="7321550" cy="1160463"/>
        </p:xfrm>
        <a:graphic>
          <a:graphicData uri="http://schemas.openxmlformats.org/presentationml/2006/ole">
            <mc:AlternateContent xmlns:mc="http://schemas.openxmlformats.org/markup-compatibility/2006">
              <mc:Choice xmlns:v="urn:schemas-microsoft-com:vml" Requires="v">
                <p:oleObj spid="_x0000_s24658" name="Document" r:id="rId4" imgW="7321366" imgH="1160003" progId="Word.Document.8">
                  <p:embed/>
                </p:oleObj>
              </mc:Choice>
              <mc:Fallback>
                <p:oleObj name="Document" r:id="rId4" imgW="7321366" imgH="116000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160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5623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F83FA404-7F26-4625-82AE-80941D79DF69}" type="slidenum">
              <a:rPr lang="en-US" altLang="nl-BE"/>
              <a:pPr algn="r"/>
              <a:t>25</a:t>
            </a:fld>
            <a:endParaRPr lang="en-US" altLang="nl-BE"/>
          </a:p>
        </p:txBody>
      </p:sp>
      <p:graphicFrame>
        <p:nvGraphicFramePr>
          <p:cNvPr id="171010" name="Object 2"/>
          <p:cNvGraphicFramePr>
            <a:graphicFrameLocks noChangeAspect="1"/>
          </p:cNvGraphicFramePr>
          <p:nvPr/>
        </p:nvGraphicFramePr>
        <p:xfrm>
          <a:off x="914400" y="1600200"/>
          <a:ext cx="7321550" cy="1920875"/>
        </p:xfrm>
        <a:graphic>
          <a:graphicData uri="http://schemas.openxmlformats.org/presentationml/2006/ole">
            <mc:AlternateContent xmlns:mc="http://schemas.openxmlformats.org/markup-compatibility/2006">
              <mc:Choice xmlns:v="urn:schemas-microsoft-com:vml" Requires="v">
                <p:oleObj spid="_x0000_s25682" name="Document" r:id="rId4" imgW="7321366" imgH="1921366" progId="Word.Document.8">
                  <p:embed/>
                </p:oleObj>
              </mc:Choice>
              <mc:Fallback>
                <p:oleObj name="Document" r:id="rId4" imgW="7321366" imgH="192136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920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83353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6C79C244-7259-4BF5-976F-A95E50DFEB0C}" type="slidenum">
              <a:rPr lang="en-US" altLang="nl-BE"/>
              <a:pPr algn="r"/>
              <a:t>26</a:t>
            </a:fld>
            <a:endParaRPr lang="en-US" altLang="nl-BE"/>
          </a:p>
        </p:txBody>
      </p:sp>
      <p:graphicFrame>
        <p:nvGraphicFramePr>
          <p:cNvPr id="169986" name="Object 2"/>
          <p:cNvGraphicFramePr>
            <a:graphicFrameLocks noChangeAspect="1"/>
          </p:cNvGraphicFramePr>
          <p:nvPr/>
        </p:nvGraphicFramePr>
        <p:xfrm>
          <a:off x="914400" y="1600200"/>
          <a:ext cx="7321550" cy="2500313"/>
        </p:xfrm>
        <a:graphic>
          <a:graphicData uri="http://schemas.openxmlformats.org/presentationml/2006/ole">
            <mc:AlternateContent xmlns:mc="http://schemas.openxmlformats.org/markup-compatibility/2006">
              <mc:Choice xmlns:v="urn:schemas-microsoft-com:vml" Requires="v">
                <p:oleObj spid="_x0000_s26706" name="Document" r:id="rId4" imgW="7321366" imgH="2500649" progId="Word.Document.8">
                  <p:embed/>
                </p:oleObj>
              </mc:Choice>
              <mc:Fallback>
                <p:oleObj name="Document" r:id="rId4" imgW="7321366" imgH="2500649"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500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1144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EEC367C7-A0B2-4D2F-99BC-C1C65AA2D924}" type="slidenum">
              <a:rPr lang="en-US" altLang="nl-BE"/>
              <a:pPr algn="r"/>
              <a:t>27</a:t>
            </a:fld>
            <a:endParaRPr lang="en-US" altLang="nl-BE"/>
          </a:p>
        </p:txBody>
      </p:sp>
      <p:graphicFrame>
        <p:nvGraphicFramePr>
          <p:cNvPr id="168962" name="Object 2"/>
          <p:cNvGraphicFramePr>
            <a:graphicFrameLocks noChangeAspect="1"/>
          </p:cNvGraphicFramePr>
          <p:nvPr/>
        </p:nvGraphicFramePr>
        <p:xfrm>
          <a:off x="914400" y="1600200"/>
          <a:ext cx="7321550" cy="2960688"/>
        </p:xfrm>
        <a:graphic>
          <a:graphicData uri="http://schemas.openxmlformats.org/presentationml/2006/ole">
            <mc:AlternateContent xmlns:mc="http://schemas.openxmlformats.org/markup-compatibility/2006">
              <mc:Choice xmlns:v="urn:schemas-microsoft-com:vml" Requires="v">
                <p:oleObj spid="_x0000_s27730" name="Document" r:id="rId4" imgW="7321366" imgH="2959982" progId="Word.Document.8">
                  <p:embed/>
                </p:oleObj>
              </mc:Choice>
              <mc:Fallback>
                <p:oleObj name="Document" r:id="rId4" imgW="7321366" imgH="295998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9606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6617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BC3AFB3F-F188-4E40-BF64-897D12B75776}" type="slidenum">
              <a:rPr lang="en-US" altLang="nl-BE"/>
              <a:pPr algn="r"/>
              <a:t>28</a:t>
            </a:fld>
            <a:endParaRPr lang="en-US" altLang="nl-BE"/>
          </a:p>
        </p:txBody>
      </p:sp>
      <p:graphicFrame>
        <p:nvGraphicFramePr>
          <p:cNvPr id="167938" name="Object 2"/>
          <p:cNvGraphicFramePr>
            <a:graphicFrameLocks noChangeAspect="1"/>
          </p:cNvGraphicFramePr>
          <p:nvPr/>
        </p:nvGraphicFramePr>
        <p:xfrm>
          <a:off x="914400" y="1600200"/>
          <a:ext cx="7321550" cy="1920875"/>
        </p:xfrm>
        <a:graphic>
          <a:graphicData uri="http://schemas.openxmlformats.org/presentationml/2006/ole">
            <mc:AlternateContent xmlns:mc="http://schemas.openxmlformats.org/markup-compatibility/2006">
              <mc:Choice xmlns:v="urn:schemas-microsoft-com:vml" Requires="v">
                <p:oleObj spid="_x0000_s28754" name="Document" r:id="rId4" imgW="7321366" imgH="1921366" progId="Word.Document.8">
                  <p:embed/>
                </p:oleObj>
              </mc:Choice>
              <mc:Fallback>
                <p:oleObj name="Document" r:id="rId4" imgW="7321366" imgH="192136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920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9420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BD48B77D-CABF-4987-AB43-316C34A27D4B}" type="slidenum">
              <a:rPr lang="en-US" altLang="nl-BE"/>
              <a:pPr algn="r"/>
              <a:t>29</a:t>
            </a:fld>
            <a:endParaRPr lang="en-US" altLang="nl-BE"/>
          </a:p>
        </p:txBody>
      </p:sp>
      <p:graphicFrame>
        <p:nvGraphicFramePr>
          <p:cNvPr id="166914" name="Object 2"/>
          <p:cNvGraphicFramePr>
            <a:graphicFrameLocks noChangeAspect="1"/>
          </p:cNvGraphicFramePr>
          <p:nvPr/>
        </p:nvGraphicFramePr>
        <p:xfrm>
          <a:off x="914400" y="1600200"/>
          <a:ext cx="7321550" cy="2381250"/>
        </p:xfrm>
        <a:graphic>
          <a:graphicData uri="http://schemas.openxmlformats.org/presentationml/2006/ole">
            <mc:AlternateContent xmlns:mc="http://schemas.openxmlformats.org/markup-compatibility/2006">
              <mc:Choice xmlns:v="urn:schemas-microsoft-com:vml" Requires="v">
                <p:oleObj spid="_x0000_s29778" name="Document" r:id="rId4" imgW="7321366" imgH="2380699" progId="Word.Document.8">
                  <p:embed/>
                </p:oleObj>
              </mc:Choice>
              <mc:Fallback>
                <p:oleObj name="Document" r:id="rId4" imgW="7321366" imgH="2380699"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381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00234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0A8DDCE-CB8E-4753-AE35-7C9CBAC3561D}" type="slidenum">
              <a:rPr lang="en-US" altLang="nl-BE"/>
              <a:pPr algn="r"/>
              <a:t>3</a:t>
            </a:fld>
            <a:endParaRPr lang="en-US" altLang="nl-BE"/>
          </a:p>
        </p:txBody>
      </p:sp>
      <p:graphicFrame>
        <p:nvGraphicFramePr>
          <p:cNvPr id="157698" name="Object 2"/>
          <p:cNvGraphicFramePr>
            <a:graphicFrameLocks noChangeAspect="1"/>
          </p:cNvGraphicFramePr>
          <p:nvPr/>
        </p:nvGraphicFramePr>
        <p:xfrm>
          <a:off x="922338" y="1539875"/>
          <a:ext cx="7304087" cy="3022600"/>
        </p:xfrm>
        <a:graphic>
          <a:graphicData uri="http://schemas.openxmlformats.org/presentationml/2006/ole">
            <mc:AlternateContent xmlns:mc="http://schemas.openxmlformats.org/markup-compatibility/2006">
              <mc:Choice xmlns:v="urn:schemas-microsoft-com:vml" Requires="v">
                <p:oleObj spid="_x0000_s3154" name="Document" r:id="rId4" imgW="7303899" imgH="3023222" progId="Word.Document.8">
                  <p:embed/>
                </p:oleObj>
              </mc:Choice>
              <mc:Fallback>
                <p:oleObj name="Document" r:id="rId4" imgW="7303899" imgH="302322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338" y="1539875"/>
                        <a:ext cx="7304087" cy="3022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8771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42B99FD8-196D-4C68-8471-1771FE1B5EFE}" type="slidenum">
              <a:rPr lang="en-US" altLang="nl-BE"/>
              <a:pPr algn="r"/>
              <a:t>30</a:t>
            </a:fld>
            <a:endParaRPr lang="en-US" altLang="nl-BE"/>
          </a:p>
        </p:txBody>
      </p:sp>
      <p:graphicFrame>
        <p:nvGraphicFramePr>
          <p:cNvPr id="165890" name="Object 2"/>
          <p:cNvGraphicFramePr>
            <a:graphicFrameLocks noChangeAspect="1"/>
          </p:cNvGraphicFramePr>
          <p:nvPr/>
        </p:nvGraphicFramePr>
        <p:xfrm>
          <a:off x="914400" y="1600200"/>
          <a:ext cx="7321550" cy="774700"/>
        </p:xfrm>
        <a:graphic>
          <a:graphicData uri="http://schemas.openxmlformats.org/presentationml/2006/ole">
            <mc:AlternateContent xmlns:mc="http://schemas.openxmlformats.org/markup-compatibility/2006">
              <mc:Choice xmlns:v="urn:schemas-microsoft-com:vml" Requires="v">
                <p:oleObj spid="_x0000_s30802" name="Document" r:id="rId4" imgW="7321366" imgH="775011" progId="Word.Document.8">
                  <p:embed/>
                </p:oleObj>
              </mc:Choice>
              <mc:Fallback>
                <p:oleObj name="Document" r:id="rId4" imgW="7321366" imgH="77501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774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5891" name="Picture 3" descr="Figure 1-1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362200"/>
            <a:ext cx="67818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38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AF562790-EDA4-4CDB-BCA1-976AFD28FFE4}" type="slidenum">
              <a:rPr lang="en-US" altLang="nl-BE"/>
              <a:pPr algn="r"/>
              <a:t>31</a:t>
            </a:fld>
            <a:endParaRPr lang="en-US" altLang="nl-BE"/>
          </a:p>
        </p:txBody>
      </p:sp>
      <p:graphicFrame>
        <p:nvGraphicFramePr>
          <p:cNvPr id="164866" name="Object 2"/>
          <p:cNvGraphicFramePr>
            <a:graphicFrameLocks noChangeAspect="1"/>
          </p:cNvGraphicFramePr>
          <p:nvPr/>
        </p:nvGraphicFramePr>
        <p:xfrm>
          <a:off x="914400" y="1295400"/>
          <a:ext cx="7321550" cy="501650"/>
        </p:xfrm>
        <a:graphic>
          <a:graphicData uri="http://schemas.openxmlformats.org/presentationml/2006/ole">
            <mc:AlternateContent xmlns:mc="http://schemas.openxmlformats.org/markup-compatibility/2006">
              <mc:Choice xmlns:v="urn:schemas-microsoft-com:vml" Requires="v">
                <p:oleObj spid="_x0000_s31826"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295400"/>
                        <a:ext cx="7321550" cy="50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4867" name="Picture 3" descr="Figure 1-12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828800"/>
            <a:ext cx="60198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703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ltLang="nl-BE"/>
              <a:t>ADO.NET 4 C#, C1</a:t>
            </a:r>
          </a:p>
        </p:txBody>
      </p:sp>
      <p:sp>
        <p:nvSpPr>
          <p:cNvPr id="5" name="Footer Placeholder 2"/>
          <p:cNvSpPr>
            <a:spLocks noGrp="1"/>
          </p:cNvSpPr>
          <p:nvPr>
            <p:ph type="ftr" sz="quarter" idx="11"/>
          </p:nvPr>
        </p:nvSpPr>
        <p:spPr/>
        <p:txBody>
          <a:bodyPr/>
          <a:lstStyle/>
          <a:p>
            <a:r>
              <a:rPr lang="en-US" altLang="nl-BE"/>
              <a:t>© 2011, Mike Murach &amp; Associates, Inc.</a:t>
            </a:r>
          </a:p>
        </p:txBody>
      </p:sp>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46BD9585-0E43-4665-992E-B1C837DBA88A}" type="slidenum">
              <a:rPr lang="en-US" altLang="nl-BE"/>
              <a:pPr algn="r"/>
              <a:t>32</a:t>
            </a:fld>
            <a:endParaRPr lang="en-US" altLang="nl-BE"/>
          </a:p>
        </p:txBody>
      </p:sp>
      <p:graphicFrame>
        <p:nvGraphicFramePr>
          <p:cNvPr id="163842" name="Object 2"/>
          <p:cNvGraphicFramePr>
            <a:graphicFrameLocks noChangeAspect="1"/>
          </p:cNvGraphicFramePr>
          <p:nvPr/>
        </p:nvGraphicFramePr>
        <p:xfrm>
          <a:off x="914400" y="685800"/>
          <a:ext cx="7321550" cy="2500313"/>
        </p:xfrm>
        <a:graphic>
          <a:graphicData uri="http://schemas.openxmlformats.org/presentationml/2006/ole">
            <mc:AlternateContent xmlns:mc="http://schemas.openxmlformats.org/markup-compatibility/2006">
              <mc:Choice xmlns:v="urn:schemas-microsoft-com:vml" Requires="v">
                <p:oleObj spid="_x0000_s32850" name="Document" r:id="rId4" imgW="7321366" imgH="2500649" progId="Word.Document.8">
                  <p:embed/>
                </p:oleObj>
              </mc:Choice>
              <mc:Fallback>
                <p:oleObj name="Document" r:id="rId4" imgW="7321366" imgH="2500649"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85800"/>
                        <a:ext cx="7321550" cy="2500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43" name="Picture 3" descr="Figure 1-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200400"/>
            <a:ext cx="6553200"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08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5874F238-175A-441B-A4BE-E94195A0601C}" type="slidenum">
              <a:rPr lang="en-US" altLang="nl-BE"/>
              <a:pPr algn="r"/>
              <a:t>33</a:t>
            </a:fld>
            <a:endParaRPr lang="en-US" altLang="nl-BE"/>
          </a:p>
        </p:txBody>
      </p:sp>
      <p:graphicFrame>
        <p:nvGraphicFramePr>
          <p:cNvPr id="162818" name="Object 2"/>
          <p:cNvGraphicFramePr>
            <a:graphicFrameLocks noChangeAspect="1"/>
          </p:cNvGraphicFramePr>
          <p:nvPr/>
        </p:nvGraphicFramePr>
        <p:xfrm>
          <a:off x="914400" y="1600200"/>
          <a:ext cx="7321550" cy="1527175"/>
        </p:xfrm>
        <a:graphic>
          <a:graphicData uri="http://schemas.openxmlformats.org/presentationml/2006/ole">
            <mc:AlternateContent xmlns:mc="http://schemas.openxmlformats.org/markup-compatibility/2006">
              <mc:Choice xmlns:v="urn:schemas-microsoft-com:vml" Requires="v">
                <p:oleObj spid="_x0000_s33874" name="Document" r:id="rId4" imgW="7321366" imgH="1527397" progId="Word.Document.8">
                  <p:embed/>
                </p:oleObj>
              </mc:Choice>
              <mc:Fallback>
                <p:oleObj name="Document" r:id="rId4" imgW="7321366" imgH="1527397"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527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43560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33E9E130-C198-4984-A6C9-92E18E5B19A9}" type="slidenum">
              <a:rPr lang="en-US" altLang="nl-BE"/>
              <a:pPr algn="r"/>
              <a:t>34</a:t>
            </a:fld>
            <a:endParaRPr lang="en-US" altLang="nl-BE"/>
          </a:p>
        </p:txBody>
      </p:sp>
      <p:graphicFrame>
        <p:nvGraphicFramePr>
          <p:cNvPr id="161794" name="Object 2"/>
          <p:cNvGraphicFramePr>
            <a:graphicFrameLocks noChangeAspect="1"/>
          </p:cNvGraphicFramePr>
          <p:nvPr>
            <p:extLst>
              <p:ext uri="{D42A27DB-BD31-4B8C-83A1-F6EECF244321}">
                <p14:modId xmlns:p14="http://schemas.microsoft.com/office/powerpoint/2010/main" val="1756540024"/>
              </p:ext>
            </p:extLst>
          </p:nvPr>
        </p:nvGraphicFramePr>
        <p:xfrm>
          <a:off x="914400" y="1600200"/>
          <a:ext cx="7321550" cy="3648075"/>
        </p:xfrm>
        <a:graphic>
          <a:graphicData uri="http://schemas.openxmlformats.org/presentationml/2006/ole">
            <mc:AlternateContent xmlns:mc="http://schemas.openxmlformats.org/markup-compatibility/2006">
              <mc:Choice xmlns:v="urn:schemas-microsoft-com:vml" Requires="v">
                <p:oleObj spid="_x0000_s34898" name="Document" r:id="rId4" imgW="7315200" imgH="3646589" progId="Word.Document.8">
                  <p:embed/>
                </p:oleObj>
              </mc:Choice>
              <mc:Fallback>
                <p:oleObj name="Document" r:id="rId4" imgW="7315200" imgH="3646589" progId="Word.Document.8">
                  <p:embed/>
                  <p:pic>
                    <p:nvPicPr>
                      <p:cNvPr id="0" name=""/>
                      <p:cNvPicPr>
                        <a:picLocks noChangeAspect="1" noChangeArrowheads="1"/>
                      </p:cNvPicPr>
                      <p:nvPr/>
                    </p:nvPicPr>
                    <p:blipFill>
                      <a:blip r:embed="rId5"/>
                      <a:srcRect/>
                      <a:stretch>
                        <a:fillRect/>
                      </a:stretch>
                    </p:blipFill>
                    <p:spPr bwMode="auto">
                      <a:xfrm>
                        <a:off x="914400" y="1600200"/>
                        <a:ext cx="7321550" cy="36480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0933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ltLang="nl-BE"/>
              <a:t>ADO.NET 4 C#, C1</a:t>
            </a:r>
          </a:p>
        </p:txBody>
      </p:sp>
      <p:sp>
        <p:nvSpPr>
          <p:cNvPr id="5" name="Footer Placeholder 2"/>
          <p:cNvSpPr>
            <a:spLocks noGrp="1"/>
          </p:cNvSpPr>
          <p:nvPr>
            <p:ph type="ftr" sz="quarter" idx="11"/>
          </p:nvPr>
        </p:nvSpPr>
        <p:spPr/>
        <p:txBody>
          <a:bodyPr/>
          <a:lstStyle/>
          <a:p>
            <a:r>
              <a:rPr lang="en-US" altLang="nl-BE"/>
              <a:t>© 2011, Mike Murach &amp; Associates, Inc.</a:t>
            </a:r>
          </a:p>
        </p:txBody>
      </p:sp>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92B73CCF-D8BE-4646-A2F4-4A1E45AE9F0D}" type="slidenum">
              <a:rPr lang="en-US" altLang="nl-BE"/>
              <a:pPr algn="r"/>
              <a:t>35</a:t>
            </a:fld>
            <a:endParaRPr lang="en-US" altLang="nl-BE"/>
          </a:p>
        </p:txBody>
      </p:sp>
      <p:graphicFrame>
        <p:nvGraphicFramePr>
          <p:cNvPr id="160770" name="Object 2"/>
          <p:cNvGraphicFramePr>
            <a:graphicFrameLocks noChangeAspect="1"/>
          </p:cNvGraphicFramePr>
          <p:nvPr/>
        </p:nvGraphicFramePr>
        <p:xfrm>
          <a:off x="914400" y="1600200"/>
          <a:ext cx="7321550" cy="1692275"/>
        </p:xfrm>
        <a:graphic>
          <a:graphicData uri="http://schemas.openxmlformats.org/presentationml/2006/ole">
            <mc:AlternateContent xmlns:mc="http://schemas.openxmlformats.org/markup-compatibility/2006">
              <mc:Choice xmlns:v="urn:schemas-microsoft-com:vml" Requires="v">
                <p:oleObj spid="_x0000_s35922" name="Document" r:id="rId4" imgW="7321366" imgH="1691880" progId="Word.Document.8">
                  <p:embed/>
                </p:oleObj>
              </mc:Choice>
              <mc:Fallback>
                <p:oleObj name="Document" r:id="rId4" imgW="7321366" imgH="1691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692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0771" name="Picture 3" descr="figure 1-14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200400"/>
            <a:ext cx="5257800" cy="115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C1E409D-B272-4F19-AA59-BB5BBD35D50F}" type="slidenum">
              <a:rPr lang="en-US" altLang="nl-BE"/>
              <a:pPr algn="r"/>
              <a:t>36</a:t>
            </a:fld>
            <a:endParaRPr lang="en-US" altLang="nl-BE"/>
          </a:p>
        </p:txBody>
      </p:sp>
      <p:graphicFrame>
        <p:nvGraphicFramePr>
          <p:cNvPr id="159746" name="Object 2"/>
          <p:cNvGraphicFramePr>
            <a:graphicFrameLocks noChangeAspect="1"/>
          </p:cNvGraphicFramePr>
          <p:nvPr/>
        </p:nvGraphicFramePr>
        <p:xfrm>
          <a:off x="914400" y="1600200"/>
          <a:ext cx="7321550" cy="1920875"/>
        </p:xfrm>
        <a:graphic>
          <a:graphicData uri="http://schemas.openxmlformats.org/presentationml/2006/ole">
            <mc:AlternateContent xmlns:mc="http://schemas.openxmlformats.org/markup-compatibility/2006">
              <mc:Choice xmlns:v="urn:schemas-microsoft-com:vml" Requires="v">
                <p:oleObj spid="_x0000_s36946" name="Document" r:id="rId4" imgW="7321366" imgH="1921366" progId="Word.Document.8">
                  <p:embed/>
                </p:oleObj>
              </mc:Choice>
              <mc:Fallback>
                <p:oleObj name="Document" r:id="rId4" imgW="7321366" imgH="192136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920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9747" name="Picture 3" descr="figure 1-14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492500"/>
            <a:ext cx="3657600" cy="46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75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C9AF1693-D498-4A21-A879-9EF706E87459}" type="slidenum">
              <a:rPr lang="en-US" altLang="nl-BE"/>
              <a:pPr algn="r"/>
              <a:t>37</a:t>
            </a:fld>
            <a:endParaRPr lang="en-US" altLang="nl-BE"/>
          </a:p>
        </p:txBody>
      </p:sp>
      <p:graphicFrame>
        <p:nvGraphicFramePr>
          <p:cNvPr id="158722" name="Object 2"/>
          <p:cNvGraphicFramePr>
            <a:graphicFrameLocks noChangeAspect="1"/>
          </p:cNvGraphicFramePr>
          <p:nvPr/>
        </p:nvGraphicFramePr>
        <p:xfrm>
          <a:off x="914400" y="1600200"/>
          <a:ext cx="7321550" cy="1895475"/>
        </p:xfrm>
        <a:graphic>
          <a:graphicData uri="http://schemas.openxmlformats.org/presentationml/2006/ole">
            <mc:AlternateContent xmlns:mc="http://schemas.openxmlformats.org/markup-compatibility/2006">
              <mc:Choice xmlns:v="urn:schemas-microsoft-com:vml" Requires="v">
                <p:oleObj spid="_x0000_s37970" name="Document" r:id="rId4" imgW="7321366" imgH="1894791" progId="Word.Document.8">
                  <p:embed/>
                </p:oleObj>
              </mc:Choice>
              <mc:Fallback>
                <p:oleObj name="Document" r:id="rId4" imgW="7321366" imgH="1894791"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1895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8199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A6252ADC-0670-4E52-8A88-69FE500FEF49}" type="slidenum">
              <a:rPr lang="en-US" altLang="nl-BE"/>
              <a:pPr algn="r"/>
              <a:t>4</a:t>
            </a:fld>
            <a:endParaRPr lang="en-US" altLang="nl-BE"/>
          </a:p>
        </p:txBody>
      </p:sp>
      <p:graphicFrame>
        <p:nvGraphicFramePr>
          <p:cNvPr id="192514" name="Object 2"/>
          <p:cNvGraphicFramePr>
            <a:graphicFrameLocks noChangeAspect="1"/>
          </p:cNvGraphicFramePr>
          <p:nvPr/>
        </p:nvGraphicFramePr>
        <p:xfrm>
          <a:off x="914400" y="1143000"/>
          <a:ext cx="7321550" cy="425450"/>
        </p:xfrm>
        <a:graphic>
          <a:graphicData uri="http://schemas.openxmlformats.org/presentationml/2006/ole">
            <mc:AlternateContent xmlns:mc="http://schemas.openxmlformats.org/markup-compatibility/2006">
              <mc:Choice xmlns:v="urn:schemas-microsoft-com:vml" Requires="v">
                <p:oleObj spid="_x0000_s4258"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2515" name="Object 3"/>
          <p:cNvGraphicFramePr>
            <a:graphicFrameLocks noChangeAspect="1"/>
          </p:cNvGraphicFramePr>
          <p:nvPr/>
        </p:nvGraphicFramePr>
        <p:xfrm>
          <a:off x="914400" y="1600200"/>
          <a:ext cx="5105400" cy="4249738"/>
        </p:xfrm>
        <a:graphic>
          <a:graphicData uri="http://schemas.openxmlformats.org/presentationml/2006/ole">
            <mc:AlternateContent xmlns:mc="http://schemas.openxmlformats.org/markup-compatibility/2006">
              <mc:Choice xmlns:v="urn:schemas-microsoft-com:vml" Requires="v">
                <p:oleObj spid="_x0000_s4259" name="Visio" r:id="rId6" imgW="3900240" imgH="3246480" progId="Visio.Drawing.11">
                  <p:embed/>
                </p:oleObj>
              </mc:Choice>
              <mc:Fallback>
                <p:oleObj name="Visio" r:id="rId6" imgW="3900240" imgH="324648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1600200"/>
                        <a:ext cx="5105400" cy="4249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4260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E706CA43-4A03-4CFE-BF60-D92EDEFB7B24}" type="slidenum">
              <a:rPr lang="en-US" altLang="nl-BE"/>
              <a:pPr algn="r"/>
              <a:t>5</a:t>
            </a:fld>
            <a:endParaRPr lang="en-US" altLang="nl-BE"/>
          </a:p>
        </p:txBody>
      </p:sp>
      <p:graphicFrame>
        <p:nvGraphicFramePr>
          <p:cNvPr id="191490" name="Object 2"/>
          <p:cNvGraphicFramePr>
            <a:graphicFrameLocks noChangeAspect="1"/>
          </p:cNvGraphicFramePr>
          <p:nvPr/>
        </p:nvGraphicFramePr>
        <p:xfrm>
          <a:off x="914400" y="1600200"/>
          <a:ext cx="7321550" cy="2854325"/>
        </p:xfrm>
        <a:graphic>
          <a:graphicData uri="http://schemas.openxmlformats.org/presentationml/2006/ole">
            <mc:AlternateContent xmlns:mc="http://schemas.openxmlformats.org/markup-compatibility/2006">
              <mc:Choice xmlns:v="urn:schemas-microsoft-com:vml" Requires="v">
                <p:oleObj spid="_x0000_s5202" name="Document" r:id="rId4" imgW="7321366" imgH="2854755" progId="Word.Document.8">
                  <p:embed/>
                </p:oleObj>
              </mc:Choice>
              <mc:Fallback>
                <p:oleObj name="Document" r:id="rId4" imgW="7321366" imgH="285475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2854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85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27DACF73-8ADE-4923-A98D-507CDC9DEDA7}" type="slidenum">
              <a:rPr lang="en-US" altLang="nl-BE"/>
              <a:pPr algn="r"/>
              <a:t>6</a:t>
            </a:fld>
            <a:endParaRPr lang="en-US" altLang="nl-BE"/>
          </a:p>
        </p:txBody>
      </p:sp>
      <p:graphicFrame>
        <p:nvGraphicFramePr>
          <p:cNvPr id="190466" name="Object 2"/>
          <p:cNvGraphicFramePr>
            <a:graphicFrameLocks noChangeAspect="1"/>
          </p:cNvGraphicFramePr>
          <p:nvPr/>
        </p:nvGraphicFramePr>
        <p:xfrm>
          <a:off x="914400" y="1600200"/>
          <a:ext cx="7321550" cy="425450"/>
        </p:xfrm>
        <a:graphic>
          <a:graphicData uri="http://schemas.openxmlformats.org/presentationml/2006/ole">
            <mc:AlternateContent xmlns:mc="http://schemas.openxmlformats.org/markup-compatibility/2006">
              <mc:Choice xmlns:v="urn:schemas-microsoft-com:vml" Requires="v">
                <p:oleObj spid="_x0000_s6306"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0467" name="Object 3"/>
          <p:cNvGraphicFramePr>
            <a:graphicFrameLocks noChangeAspect="1"/>
          </p:cNvGraphicFramePr>
          <p:nvPr/>
        </p:nvGraphicFramePr>
        <p:xfrm>
          <a:off x="914400" y="2005013"/>
          <a:ext cx="7543800" cy="2635250"/>
        </p:xfrm>
        <a:graphic>
          <a:graphicData uri="http://schemas.openxmlformats.org/presentationml/2006/ole">
            <mc:AlternateContent xmlns:mc="http://schemas.openxmlformats.org/markup-compatibility/2006">
              <mc:Choice xmlns:v="urn:schemas-microsoft-com:vml" Requires="v">
                <p:oleObj spid="_x0000_s6307" name="Visio" r:id="rId6" imgW="4701240" imgH="1641600" progId="Visio.Drawing.11">
                  <p:embed/>
                </p:oleObj>
              </mc:Choice>
              <mc:Fallback>
                <p:oleObj name="Visio" r:id="rId6" imgW="4701240" imgH="1641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2005013"/>
                        <a:ext cx="7543800" cy="2635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0568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64AD6F08-AEBD-4008-AA4C-237E5ED8DD86}" type="slidenum">
              <a:rPr lang="en-US" altLang="nl-BE"/>
              <a:pPr algn="r"/>
              <a:t>7</a:t>
            </a:fld>
            <a:endParaRPr lang="en-US" altLang="nl-BE"/>
          </a:p>
        </p:txBody>
      </p:sp>
      <p:graphicFrame>
        <p:nvGraphicFramePr>
          <p:cNvPr id="189442" name="Object 2"/>
          <p:cNvGraphicFramePr>
            <a:graphicFrameLocks noChangeAspect="1"/>
          </p:cNvGraphicFramePr>
          <p:nvPr/>
        </p:nvGraphicFramePr>
        <p:xfrm>
          <a:off x="914400" y="1143000"/>
          <a:ext cx="7321550" cy="4033838"/>
        </p:xfrm>
        <a:graphic>
          <a:graphicData uri="http://schemas.openxmlformats.org/presentationml/2006/ole">
            <mc:AlternateContent xmlns:mc="http://schemas.openxmlformats.org/markup-compatibility/2006">
              <mc:Choice xmlns:v="urn:schemas-microsoft-com:vml" Requires="v">
                <p:oleObj spid="_x0000_s7250" name="Document" r:id="rId4" imgW="7321366" imgH="4033433" progId="Word.Document.8">
                  <p:embed/>
                </p:oleObj>
              </mc:Choice>
              <mc:Fallback>
                <p:oleObj name="Document" r:id="rId4" imgW="7321366" imgH="4033433"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7321550" cy="40338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59593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71E37BB6-97B7-4352-9D24-5EE5261932DD}" type="slidenum">
              <a:rPr lang="en-US" altLang="nl-BE"/>
              <a:pPr algn="r"/>
              <a:t>8</a:t>
            </a:fld>
            <a:endParaRPr lang="en-US" altLang="nl-BE"/>
          </a:p>
        </p:txBody>
      </p:sp>
      <p:graphicFrame>
        <p:nvGraphicFramePr>
          <p:cNvPr id="188418" name="Object 2"/>
          <p:cNvGraphicFramePr>
            <a:graphicFrameLocks noChangeAspect="1"/>
          </p:cNvGraphicFramePr>
          <p:nvPr/>
        </p:nvGraphicFramePr>
        <p:xfrm>
          <a:off x="914400" y="1600200"/>
          <a:ext cx="7321550" cy="425450"/>
        </p:xfrm>
        <a:graphic>
          <a:graphicData uri="http://schemas.openxmlformats.org/presentationml/2006/ole">
            <mc:AlternateContent xmlns:mc="http://schemas.openxmlformats.org/markup-compatibility/2006">
              <mc:Choice xmlns:v="urn:schemas-microsoft-com:vml" Requires="v">
                <p:oleObj spid="_x0000_s8354"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8419" name="Object 3"/>
          <p:cNvGraphicFramePr>
            <a:graphicFrameLocks noChangeAspect="1"/>
          </p:cNvGraphicFramePr>
          <p:nvPr/>
        </p:nvGraphicFramePr>
        <p:xfrm>
          <a:off x="914400" y="2057400"/>
          <a:ext cx="7772400" cy="2314575"/>
        </p:xfrm>
        <a:graphic>
          <a:graphicData uri="http://schemas.openxmlformats.org/presentationml/2006/ole">
            <mc:AlternateContent xmlns:mc="http://schemas.openxmlformats.org/markup-compatibility/2006">
              <mc:Choice xmlns:v="urn:schemas-microsoft-com:vml" Requires="v">
                <p:oleObj spid="_x0000_s8355" name="Visio" r:id="rId6" imgW="5631480" imgH="1440720" progId="Visio.Drawing.11">
                  <p:embed/>
                </p:oleObj>
              </mc:Choice>
              <mc:Fallback>
                <p:oleObj name="Visio" r:id="rId6" imgW="5631480" imgH="144072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r="13954"/>
                      <a:stretch>
                        <a:fillRect/>
                      </a:stretch>
                    </p:blipFill>
                    <p:spPr bwMode="auto">
                      <a:xfrm>
                        <a:off x="914400" y="2057400"/>
                        <a:ext cx="7772400" cy="2314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92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endParaRPr lang="en-US" altLang="nl-BE" sz="1400">
              <a:latin typeface="Times New Roman" panose="02020603050405020304" pitchFamily="18" charset="0"/>
            </a:endParaRPr>
          </a:p>
          <a:p>
            <a:pPr algn="r"/>
            <a:r>
              <a:rPr lang="en-US" altLang="nl-BE"/>
              <a:t>Slide </a:t>
            </a:r>
            <a:fld id="{0E6D13BB-6347-4FE1-AEDD-A60E48A4601E}" type="slidenum">
              <a:rPr lang="en-US" altLang="nl-BE"/>
              <a:pPr algn="r"/>
              <a:t>9</a:t>
            </a:fld>
            <a:endParaRPr lang="en-US" altLang="nl-BE"/>
          </a:p>
        </p:txBody>
      </p:sp>
      <p:graphicFrame>
        <p:nvGraphicFramePr>
          <p:cNvPr id="187394" name="Object 2"/>
          <p:cNvGraphicFramePr>
            <a:graphicFrameLocks noChangeAspect="1"/>
          </p:cNvGraphicFramePr>
          <p:nvPr/>
        </p:nvGraphicFramePr>
        <p:xfrm>
          <a:off x="914400" y="1600200"/>
          <a:ext cx="7321550" cy="425450"/>
        </p:xfrm>
        <a:graphic>
          <a:graphicData uri="http://schemas.openxmlformats.org/presentationml/2006/ole">
            <mc:AlternateContent xmlns:mc="http://schemas.openxmlformats.org/markup-compatibility/2006">
              <mc:Choice xmlns:v="urn:schemas-microsoft-com:vml" Requires="v">
                <p:oleObj spid="_x0000_s9378" name="Document" r:id="rId4" imgW="7321366" imgH="425215" progId="Word.Document.8">
                  <p:embed/>
                </p:oleObj>
              </mc:Choice>
              <mc:Fallback>
                <p:oleObj name="Document" r:id="rId4" imgW="7321366" imgH="425215"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00200"/>
                        <a:ext cx="7321550" cy="425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395" name="Object 3"/>
          <p:cNvGraphicFramePr>
            <a:graphicFrameLocks noChangeAspect="1"/>
          </p:cNvGraphicFramePr>
          <p:nvPr/>
        </p:nvGraphicFramePr>
        <p:xfrm>
          <a:off x="914400" y="2057400"/>
          <a:ext cx="7696200" cy="2081213"/>
        </p:xfrm>
        <a:graphic>
          <a:graphicData uri="http://schemas.openxmlformats.org/presentationml/2006/ole">
            <mc:AlternateContent xmlns:mc="http://schemas.openxmlformats.org/markup-compatibility/2006">
              <mc:Choice xmlns:v="urn:schemas-microsoft-com:vml" Requires="v">
                <p:oleObj spid="_x0000_s9379" name="Visio" r:id="rId6" imgW="7250400" imgH="1668600" progId="Visio.Drawing.11">
                  <p:embed/>
                </p:oleObj>
              </mc:Choice>
              <mc:Fallback>
                <p:oleObj name="Visio" r:id="rId6" imgW="7250400" imgH="16686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r="14868"/>
                      <a:stretch>
                        <a:fillRect/>
                      </a:stretch>
                    </p:blipFill>
                    <p:spPr bwMode="auto">
                      <a:xfrm>
                        <a:off x="914400" y="2057400"/>
                        <a:ext cx="7696200" cy="20812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3921051"/>
      </p:ext>
    </p:extLst>
  </p:cSld>
  <p:clrMapOvr>
    <a:masterClrMapping/>
  </p:clrMapOvr>
</p:sld>
</file>

<file path=ppt/theme/theme1.xml><?xml version="1.0" encoding="utf-8"?>
<a:theme xmlns:a="http://schemas.openxmlformats.org/drawingml/2006/main" name="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Presentatie</Template>
  <TotalTime>296</TotalTime>
  <Words>5582</Words>
  <Application>Microsoft Office PowerPoint</Application>
  <PresentationFormat>Diavoorstelling (4:3)</PresentationFormat>
  <Paragraphs>437</Paragraphs>
  <Slides>37</Slides>
  <Notes>36</Notes>
  <HiddenSlides>0</HiddenSlides>
  <MMClips>0</MMClips>
  <ScaleCrop>false</ScaleCrop>
  <HeadingPairs>
    <vt:vector size="8" baseType="variant">
      <vt:variant>
        <vt:lpstr>Gebruikte lettertypen</vt:lpstr>
      </vt:variant>
      <vt:variant>
        <vt:i4>3</vt:i4>
      </vt:variant>
      <vt:variant>
        <vt:lpstr>Thema</vt:lpstr>
      </vt:variant>
      <vt:variant>
        <vt:i4>1</vt:i4>
      </vt:variant>
      <vt:variant>
        <vt:lpstr>Ingesloten OLE-bronprogramma's</vt:lpstr>
      </vt:variant>
      <vt:variant>
        <vt:i4>3</vt:i4>
      </vt:variant>
      <vt:variant>
        <vt:lpstr>Diatitels</vt:lpstr>
      </vt:variant>
      <vt:variant>
        <vt:i4>37</vt:i4>
      </vt:variant>
    </vt:vector>
  </HeadingPairs>
  <TitlesOfParts>
    <vt:vector size="44" baseType="lpstr">
      <vt:lpstr>Arial</vt:lpstr>
      <vt:lpstr>Calibri</vt:lpstr>
      <vt:lpstr>Times New Roman</vt:lpstr>
      <vt:lpstr>Presentatie</vt:lpstr>
      <vt:lpstr>Document</vt:lpstr>
      <vt:lpstr>Visio</vt:lpstr>
      <vt:lpstr>Microsoft Word 97 - 2003-document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Nick Daenen</dc:creator>
  <cp:lastModifiedBy>Wesley Hendrikx</cp:lastModifiedBy>
  <cp:revision>74</cp:revision>
  <dcterms:created xsi:type="dcterms:W3CDTF">2013-10-07T12:53:33Z</dcterms:created>
  <dcterms:modified xsi:type="dcterms:W3CDTF">2017-10-21T08:50:36Z</dcterms:modified>
</cp:coreProperties>
</file>